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7" r:id="rId11"/>
    <p:sldId id="268" r:id="rId12"/>
    <p:sldId id="270" r:id="rId13"/>
    <p:sldId id="269" r:id="rId14"/>
    <p:sldId id="271" r:id="rId15"/>
    <p:sldId id="272" r:id="rId16"/>
    <p:sldId id="274" r:id="rId17"/>
    <p:sldId id="263" r:id="rId18"/>
    <p:sldId id="276" r:id="rId19"/>
    <p:sldId id="264" r:id="rId20"/>
    <p:sldId id="273" r:id="rId21"/>
    <p:sldId id="275" r:id="rId22"/>
    <p:sldId id="278" r:id="rId23"/>
    <p:sldId id="279" r:id="rId24"/>
    <p:sldId id="280" r:id="rId25"/>
    <p:sldId id="281" r:id="rId26"/>
    <p:sldId id="277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1674" y="-2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192ED6-09BC-4D70-BC7B-294F3418DF6A}" type="datetimeFigureOut">
              <a:rPr lang="en-US" smtClean="0"/>
              <a:t>5/27/2013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12D23F-FC5C-4ABB-AC65-865DC0FB3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569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614629-301E-4F22-AFB1-90B471ED0B9C}" type="slidenum">
              <a:rPr lang="en-US"/>
              <a:pPr/>
              <a:t>18</a:t>
            </a:fld>
            <a:endParaRPr lang="en-US"/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6E87CA-5021-4A0B-B89E-AB1FB34B3E19}" type="slidenum">
              <a:rPr lang="en-US"/>
              <a:pPr/>
              <a:t>22</a:t>
            </a:fld>
            <a:endParaRPr lang="en-US"/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Survival by N-stage SEER Database.  SEER-11 1998+</a:t>
            </a:r>
          </a:p>
          <a:p>
            <a:r>
              <a:rPr lang="en-US" altLang="zh-CN"/>
              <a:t>Groome 2007 Figure 4</a:t>
            </a: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C99B38-7DEB-499D-9E8A-7BE052F1B2CC}" type="slidenum">
              <a:rPr lang="en-US"/>
              <a:pPr/>
              <a:t>24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95400"/>
            <a:ext cx="7772400" cy="1470025"/>
          </a:xfrm>
        </p:spPr>
        <p:txBody>
          <a:bodyPr/>
          <a:lstStyle>
            <a:lvl1pPr>
              <a:defRPr>
                <a:solidFill>
                  <a:srgbClr val="CFB87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0511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562600"/>
            <a:ext cx="2133600" cy="365125"/>
          </a:xfrm>
        </p:spPr>
        <p:txBody>
          <a:bodyPr/>
          <a:lstStyle>
            <a:lvl1pPr>
              <a:defRPr>
                <a:solidFill>
                  <a:srgbClr val="A2A4A3"/>
                </a:solidFill>
                <a:ea typeface="ＭＳ Ｐゴシック" charset="0"/>
              </a:defRPr>
            </a:lvl1pPr>
          </a:lstStyle>
          <a:p>
            <a:fld id="{B616D955-327C-423E-856D-CD94C3D7BB31}" type="datetimeFigureOut">
              <a:rPr lang="en-US" smtClean="0"/>
              <a:t>5/27/2013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562600"/>
            <a:ext cx="2895600" cy="365125"/>
          </a:xfrm>
        </p:spPr>
        <p:txBody>
          <a:bodyPr/>
          <a:lstStyle>
            <a:lvl1pPr>
              <a:defRPr>
                <a:solidFill>
                  <a:srgbClr val="A2A4A3"/>
                </a:solidFill>
                <a:ea typeface="ＭＳ Ｐゴシック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562600"/>
            <a:ext cx="2133600" cy="365125"/>
          </a:xfrm>
        </p:spPr>
        <p:txBody>
          <a:bodyPr/>
          <a:lstStyle>
            <a:lvl1pPr>
              <a:defRPr>
                <a:solidFill>
                  <a:srgbClr val="A2A4A3"/>
                </a:solidFill>
                <a:ea typeface="ＭＳ Ｐゴシック" charset="0"/>
              </a:defRPr>
            </a:lvl1pPr>
          </a:lstStyle>
          <a:p>
            <a:fld id="{5753C4F9-C394-4122-BEAD-9D90D0936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4006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FB8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38099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562600"/>
            <a:ext cx="2133600" cy="365125"/>
          </a:xfrm>
        </p:spPr>
        <p:txBody>
          <a:bodyPr/>
          <a:lstStyle>
            <a:lvl1pPr>
              <a:defRPr>
                <a:ea typeface="ＭＳ Ｐゴシック" charset="0"/>
              </a:defRPr>
            </a:lvl1pPr>
          </a:lstStyle>
          <a:p>
            <a:fld id="{B616D955-327C-423E-856D-CD94C3D7BB31}" type="datetimeFigureOut">
              <a:rPr lang="en-US" smtClean="0"/>
              <a:t>5/27/2013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562600"/>
            <a:ext cx="2895600" cy="365125"/>
          </a:xfrm>
        </p:spPr>
        <p:txBody>
          <a:bodyPr/>
          <a:lstStyle>
            <a:lvl1pPr>
              <a:defRPr>
                <a:ea typeface="ＭＳ Ｐゴシック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562600"/>
            <a:ext cx="2133600" cy="365125"/>
          </a:xfrm>
        </p:spPr>
        <p:txBody>
          <a:bodyPr/>
          <a:lstStyle>
            <a:lvl1pPr>
              <a:defRPr>
                <a:ea typeface="ＭＳ Ｐゴシック" charset="0"/>
              </a:defRPr>
            </a:lvl1pPr>
          </a:lstStyle>
          <a:p>
            <a:fld id="{5753C4F9-C394-4122-BEAD-9D90D0936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696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059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059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562600"/>
            <a:ext cx="2133600" cy="365125"/>
          </a:xfrm>
        </p:spPr>
        <p:txBody>
          <a:bodyPr/>
          <a:lstStyle>
            <a:lvl1pPr>
              <a:defRPr>
                <a:ea typeface="ＭＳ Ｐゴシック" charset="0"/>
              </a:defRPr>
            </a:lvl1pPr>
          </a:lstStyle>
          <a:p>
            <a:fld id="{B616D955-327C-423E-856D-CD94C3D7BB31}" type="datetimeFigureOut">
              <a:rPr lang="en-US" smtClean="0"/>
              <a:t>5/27/2013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562600"/>
            <a:ext cx="2895600" cy="365125"/>
          </a:xfrm>
        </p:spPr>
        <p:txBody>
          <a:bodyPr/>
          <a:lstStyle>
            <a:lvl1pPr>
              <a:defRPr>
                <a:ea typeface="ＭＳ Ｐゴシック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562600"/>
            <a:ext cx="2133600" cy="365125"/>
          </a:xfrm>
        </p:spPr>
        <p:txBody>
          <a:bodyPr/>
          <a:lstStyle>
            <a:lvl1pPr>
              <a:defRPr>
                <a:ea typeface="ＭＳ Ｐゴシック" charset="0"/>
              </a:defRPr>
            </a:lvl1pPr>
          </a:lstStyle>
          <a:p>
            <a:fld id="{5753C4F9-C394-4122-BEAD-9D90D0936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378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707904" y="6309320"/>
            <a:ext cx="5200827" cy="431800"/>
          </a:xfrm>
        </p:spPr>
        <p:txBody>
          <a:bodyPr anchor="b"/>
          <a:lstStyle>
            <a:lvl1pPr algn="r">
              <a:buNone/>
              <a:defRPr sz="12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6004758"/>
      </p:ext>
    </p:extLst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 2"/>
          <p:cNvSpPr>
            <a:spLocks noGrp="1"/>
          </p:cNvSpPr>
          <p:nvPr>
            <p:ph type="cha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22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FB87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7338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562600"/>
            <a:ext cx="2133600" cy="365125"/>
          </a:xfrm>
        </p:spPr>
        <p:txBody>
          <a:bodyPr/>
          <a:lstStyle>
            <a:lvl1pPr>
              <a:defRPr>
                <a:solidFill>
                  <a:srgbClr val="A2A4A3"/>
                </a:solidFill>
                <a:ea typeface="ＭＳ Ｐゴシック" charset="0"/>
              </a:defRPr>
            </a:lvl1pPr>
          </a:lstStyle>
          <a:p>
            <a:fld id="{B616D955-327C-423E-856D-CD94C3D7BB31}" type="datetimeFigureOut">
              <a:rPr lang="en-US" smtClean="0"/>
              <a:t>5/27/2013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562600"/>
            <a:ext cx="2895600" cy="365125"/>
          </a:xfrm>
        </p:spPr>
        <p:txBody>
          <a:bodyPr/>
          <a:lstStyle>
            <a:lvl1pPr>
              <a:defRPr>
                <a:solidFill>
                  <a:srgbClr val="A2A4A3"/>
                </a:solidFill>
                <a:ea typeface="ＭＳ Ｐゴシック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562600"/>
            <a:ext cx="2133600" cy="365125"/>
          </a:xfrm>
        </p:spPr>
        <p:txBody>
          <a:bodyPr/>
          <a:lstStyle>
            <a:lvl1pPr>
              <a:defRPr>
                <a:solidFill>
                  <a:srgbClr val="A2A4A3"/>
                </a:solidFill>
                <a:ea typeface="ＭＳ Ｐゴシック" charset="0"/>
              </a:defRPr>
            </a:lvl1pPr>
          </a:lstStyle>
          <a:p>
            <a:fld id="{5753C4F9-C394-4122-BEAD-9D90D0936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984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581400"/>
            <a:ext cx="7772400" cy="1362075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0812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562600"/>
            <a:ext cx="2133600" cy="365125"/>
          </a:xfrm>
        </p:spPr>
        <p:txBody>
          <a:bodyPr/>
          <a:lstStyle>
            <a:lvl1pPr>
              <a:defRPr>
                <a:solidFill>
                  <a:srgbClr val="A2A4A3"/>
                </a:solidFill>
                <a:ea typeface="ＭＳ Ｐゴシック" charset="0"/>
              </a:defRPr>
            </a:lvl1pPr>
          </a:lstStyle>
          <a:p>
            <a:fld id="{B616D955-327C-423E-856D-CD94C3D7BB31}" type="datetimeFigureOut">
              <a:rPr lang="en-US" smtClean="0"/>
              <a:t>5/27/2013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562600"/>
            <a:ext cx="2895600" cy="365125"/>
          </a:xfrm>
        </p:spPr>
        <p:txBody>
          <a:bodyPr/>
          <a:lstStyle>
            <a:lvl1pPr>
              <a:defRPr>
                <a:solidFill>
                  <a:srgbClr val="A2A4A3"/>
                </a:solidFill>
                <a:ea typeface="ＭＳ Ｐゴシック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562600"/>
            <a:ext cx="2133600" cy="365125"/>
          </a:xfrm>
        </p:spPr>
        <p:txBody>
          <a:bodyPr/>
          <a:lstStyle>
            <a:lvl1pPr>
              <a:defRPr>
                <a:solidFill>
                  <a:srgbClr val="A2A4A3"/>
                </a:solidFill>
                <a:ea typeface="ＭＳ Ｐゴシック" charset="0"/>
              </a:defRPr>
            </a:lvl1pPr>
          </a:lstStyle>
          <a:p>
            <a:fld id="{5753C4F9-C394-4122-BEAD-9D90D0936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FB8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3733800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>
              <a:defRPr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>
              <a:defRPr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3733800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>
              <a:defRPr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>
              <a:defRPr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562600"/>
            <a:ext cx="2133600" cy="365125"/>
          </a:xfrm>
        </p:spPr>
        <p:txBody>
          <a:bodyPr/>
          <a:lstStyle>
            <a:lvl1pPr>
              <a:defRPr>
                <a:solidFill>
                  <a:srgbClr val="A2A4A3"/>
                </a:solidFill>
                <a:ea typeface="ＭＳ Ｐゴシック" charset="0"/>
              </a:defRPr>
            </a:lvl1pPr>
          </a:lstStyle>
          <a:p>
            <a:fld id="{B616D955-327C-423E-856D-CD94C3D7BB31}" type="datetimeFigureOut">
              <a:rPr lang="en-US" smtClean="0"/>
              <a:t>5/27/2013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562600"/>
            <a:ext cx="2895600" cy="365125"/>
          </a:xfrm>
        </p:spPr>
        <p:txBody>
          <a:bodyPr/>
          <a:lstStyle>
            <a:lvl1pPr>
              <a:defRPr>
                <a:solidFill>
                  <a:srgbClr val="A2A4A3"/>
                </a:solidFill>
                <a:ea typeface="ＭＳ Ｐゴシック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562600"/>
            <a:ext cx="2133600" cy="365125"/>
          </a:xfrm>
        </p:spPr>
        <p:txBody>
          <a:bodyPr/>
          <a:lstStyle>
            <a:lvl1pPr>
              <a:defRPr>
                <a:solidFill>
                  <a:srgbClr val="A2A4A3"/>
                </a:solidFill>
                <a:ea typeface="ＭＳ Ｐゴシック" charset="0"/>
              </a:defRPr>
            </a:lvl1pPr>
          </a:lstStyle>
          <a:p>
            <a:fld id="{5753C4F9-C394-4122-BEAD-9D90D0936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92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FB8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1591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1591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562600"/>
            <a:ext cx="2133600" cy="365125"/>
          </a:xfrm>
        </p:spPr>
        <p:txBody>
          <a:bodyPr/>
          <a:lstStyle>
            <a:lvl1pPr>
              <a:defRPr>
                <a:solidFill>
                  <a:srgbClr val="A2A4A3"/>
                </a:solidFill>
                <a:ea typeface="ＭＳ Ｐゴシック" charset="0"/>
              </a:defRPr>
            </a:lvl1pPr>
          </a:lstStyle>
          <a:p>
            <a:fld id="{B616D955-327C-423E-856D-CD94C3D7BB31}" type="datetimeFigureOut">
              <a:rPr lang="en-US" smtClean="0"/>
              <a:t>5/27/2013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562600"/>
            <a:ext cx="2895600" cy="365125"/>
          </a:xfrm>
        </p:spPr>
        <p:txBody>
          <a:bodyPr/>
          <a:lstStyle>
            <a:lvl1pPr>
              <a:defRPr>
                <a:solidFill>
                  <a:srgbClr val="A2A4A3"/>
                </a:solidFill>
                <a:ea typeface="ＭＳ Ｐゴシック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562600"/>
            <a:ext cx="2133600" cy="365125"/>
          </a:xfrm>
        </p:spPr>
        <p:txBody>
          <a:bodyPr/>
          <a:lstStyle>
            <a:lvl1pPr>
              <a:defRPr>
                <a:solidFill>
                  <a:srgbClr val="A2A4A3"/>
                </a:solidFill>
                <a:ea typeface="ＭＳ Ｐゴシック" charset="0"/>
              </a:defRPr>
            </a:lvl1pPr>
          </a:lstStyle>
          <a:p>
            <a:fld id="{5753C4F9-C394-4122-BEAD-9D90D0936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291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FB8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562600"/>
            <a:ext cx="2133600" cy="365125"/>
          </a:xfrm>
        </p:spPr>
        <p:txBody>
          <a:bodyPr/>
          <a:lstStyle>
            <a:lvl1pPr>
              <a:defRPr>
                <a:solidFill>
                  <a:srgbClr val="A2A4A3"/>
                </a:solidFill>
                <a:ea typeface="ＭＳ Ｐゴシック" charset="0"/>
              </a:defRPr>
            </a:lvl1pPr>
          </a:lstStyle>
          <a:p>
            <a:fld id="{B616D955-327C-423E-856D-CD94C3D7BB31}" type="datetimeFigureOut">
              <a:rPr lang="en-US" smtClean="0"/>
              <a:t>5/27/2013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562600"/>
            <a:ext cx="2895600" cy="365125"/>
          </a:xfrm>
        </p:spPr>
        <p:txBody>
          <a:bodyPr/>
          <a:lstStyle>
            <a:lvl1pPr>
              <a:defRPr>
                <a:ea typeface="ＭＳ Ｐゴシック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562600"/>
            <a:ext cx="2133600" cy="365125"/>
          </a:xfrm>
        </p:spPr>
        <p:txBody>
          <a:bodyPr/>
          <a:lstStyle>
            <a:lvl1pPr>
              <a:defRPr>
                <a:ea typeface="ＭＳ Ｐゴシック" charset="0"/>
              </a:defRPr>
            </a:lvl1pPr>
          </a:lstStyle>
          <a:p>
            <a:fld id="{5753C4F9-C394-4122-BEAD-9D90D0936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086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562600"/>
            <a:ext cx="2133600" cy="365125"/>
          </a:xfrm>
        </p:spPr>
        <p:txBody>
          <a:bodyPr/>
          <a:lstStyle>
            <a:lvl1pPr>
              <a:defRPr>
                <a:ea typeface="ＭＳ Ｐゴシック" charset="0"/>
              </a:defRPr>
            </a:lvl1pPr>
          </a:lstStyle>
          <a:p>
            <a:fld id="{B616D955-327C-423E-856D-CD94C3D7BB31}" type="datetimeFigureOut">
              <a:rPr lang="en-US" smtClean="0"/>
              <a:t>5/27/2013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562600"/>
            <a:ext cx="2895600" cy="365125"/>
          </a:xfrm>
        </p:spPr>
        <p:txBody>
          <a:bodyPr/>
          <a:lstStyle>
            <a:lvl1pPr>
              <a:defRPr>
                <a:ea typeface="ＭＳ Ｐゴシック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562600"/>
            <a:ext cx="2133600" cy="365125"/>
          </a:xfrm>
        </p:spPr>
        <p:txBody>
          <a:bodyPr/>
          <a:lstStyle>
            <a:lvl1pPr>
              <a:defRPr>
                <a:ea typeface="ＭＳ Ｐゴシック" charset="0"/>
              </a:defRPr>
            </a:lvl1pPr>
          </a:lstStyle>
          <a:p>
            <a:fld id="{5753C4F9-C394-4122-BEAD-9D90D0936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88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t"/>
          <a:lstStyle>
            <a:lvl1pPr algn="r"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4984750"/>
          </a:xfrm>
        </p:spPr>
        <p:txBody>
          <a:bodyPr/>
          <a:lstStyle>
            <a:lvl1pPr>
              <a:defRPr sz="3200">
                <a:solidFill>
                  <a:srgbClr val="4B92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 sz="2800">
                <a:solidFill>
                  <a:srgbClr val="4B92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>
              <a:defRPr sz="2400">
                <a:solidFill>
                  <a:srgbClr val="4B92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>
              <a:defRPr sz="2000">
                <a:solidFill>
                  <a:srgbClr val="4B92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>
              <a:defRPr sz="2000">
                <a:solidFill>
                  <a:srgbClr val="4B92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313" cy="3822700"/>
          </a:xfrm>
        </p:spPr>
        <p:txBody>
          <a:bodyPr/>
          <a:lstStyle>
            <a:lvl1pPr marL="0" indent="0" algn="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562600"/>
            <a:ext cx="2133600" cy="365125"/>
          </a:xfrm>
        </p:spPr>
        <p:txBody>
          <a:bodyPr/>
          <a:lstStyle>
            <a:lvl1pPr>
              <a:defRPr>
                <a:ea typeface="ＭＳ Ｐゴシック" charset="0"/>
              </a:defRPr>
            </a:lvl1pPr>
          </a:lstStyle>
          <a:p>
            <a:fld id="{B616D955-327C-423E-856D-CD94C3D7BB31}" type="datetimeFigureOut">
              <a:rPr lang="en-US" smtClean="0"/>
              <a:t>5/27/2013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562600"/>
            <a:ext cx="2895600" cy="365125"/>
          </a:xfrm>
        </p:spPr>
        <p:txBody>
          <a:bodyPr/>
          <a:lstStyle>
            <a:lvl1pPr>
              <a:defRPr>
                <a:ea typeface="ＭＳ Ｐゴシック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562600"/>
            <a:ext cx="2133600" cy="365125"/>
          </a:xfrm>
        </p:spPr>
        <p:txBody>
          <a:bodyPr/>
          <a:lstStyle>
            <a:lvl1pPr>
              <a:defRPr>
                <a:ea typeface="ＭＳ Ｐゴシック" charset="0"/>
              </a:defRPr>
            </a:lvl1pPr>
          </a:lstStyle>
          <a:p>
            <a:fld id="{5753C4F9-C394-4122-BEAD-9D90D0936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14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5262"/>
            <a:ext cx="5486400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273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572000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562600"/>
            <a:ext cx="2133600" cy="365125"/>
          </a:xfrm>
        </p:spPr>
        <p:txBody>
          <a:bodyPr/>
          <a:lstStyle>
            <a:lvl1pPr>
              <a:defRPr>
                <a:ea typeface="ＭＳ Ｐゴシック" charset="0"/>
              </a:defRPr>
            </a:lvl1pPr>
          </a:lstStyle>
          <a:p>
            <a:fld id="{B616D955-327C-423E-856D-CD94C3D7BB31}" type="datetimeFigureOut">
              <a:rPr lang="en-US" smtClean="0"/>
              <a:t>5/27/2013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562600"/>
            <a:ext cx="2895600" cy="365125"/>
          </a:xfrm>
        </p:spPr>
        <p:txBody>
          <a:bodyPr/>
          <a:lstStyle>
            <a:lvl1pPr>
              <a:defRPr>
                <a:ea typeface="ＭＳ Ｐゴシック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562600"/>
            <a:ext cx="2133600" cy="365125"/>
          </a:xfrm>
        </p:spPr>
        <p:txBody>
          <a:bodyPr/>
          <a:lstStyle>
            <a:lvl1pPr>
              <a:defRPr>
                <a:ea typeface="ＭＳ Ｐゴシック" charset="0"/>
              </a:defRPr>
            </a:lvl1pPr>
          </a:lstStyle>
          <a:p>
            <a:fld id="{5753C4F9-C394-4122-BEAD-9D90D0936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10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019800"/>
            <a:ext cx="9144000" cy="838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5784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A2A4A3"/>
                </a:solidFill>
                <a:latin typeface="Arial"/>
                <a:ea typeface="+mn-ea"/>
                <a:cs typeface="+mn-cs"/>
              </a:defRPr>
            </a:lvl1pPr>
          </a:lstStyle>
          <a:p>
            <a:fld id="{B616D955-327C-423E-856D-CD94C3D7BB31}" type="datetimeFigureOut">
              <a:rPr lang="en-US" smtClean="0"/>
              <a:t>5/27/2013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5784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A2A4A3"/>
                </a:solidFill>
                <a:latin typeface="Arial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5784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A2A4A3"/>
                </a:solidFill>
                <a:latin typeface="Arial"/>
                <a:ea typeface="+mn-ea"/>
                <a:cs typeface="+mn-cs"/>
              </a:defRPr>
            </a:lvl1pPr>
          </a:lstStyle>
          <a:p>
            <a:fld id="{5753C4F9-C394-4122-BEAD-9D90D09367CB}" type="slidenum">
              <a:rPr lang="en-US" smtClean="0"/>
              <a:t>‹#›</a:t>
            </a:fld>
            <a:endParaRPr lang="en-US"/>
          </a:p>
        </p:txBody>
      </p:sp>
      <p:pic>
        <p:nvPicPr>
          <p:cNvPr id="13320" name="Picture 10" descr="amc_cmyk_h1r.eps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172200"/>
            <a:ext cx="28162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CFB879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HelveticaNeueLT Std"/>
          <a:ea typeface="ＭＳ Ｐゴシック" charset="0"/>
          <a:cs typeface="HelveticaNeueLT Std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FB879"/>
          </a:solidFill>
          <a:latin typeface="HelveticaNeueLT Std"/>
          <a:ea typeface="ＭＳ Ｐゴシック" charset="0"/>
          <a:cs typeface="HelveticaNeueLT Std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FB879"/>
          </a:solidFill>
          <a:latin typeface="HelveticaNeueLT Std"/>
          <a:ea typeface="ＭＳ Ｐゴシック" charset="0"/>
          <a:cs typeface="HelveticaNeueLT Std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FB879"/>
          </a:solidFill>
          <a:latin typeface="HelveticaNeueLT Std"/>
          <a:ea typeface="ＭＳ Ｐゴシック" charset="0"/>
          <a:cs typeface="HelveticaNeueLT Std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FB879"/>
          </a:solidFill>
          <a:latin typeface="HelveticaNeueLT Std"/>
          <a:ea typeface="ＭＳ Ｐゴシック" charset="0"/>
          <a:cs typeface="HelveticaNeueLT Std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FB879"/>
          </a:solidFill>
          <a:latin typeface="HelveticaNeueLT Std"/>
          <a:ea typeface="HelveticaNeueLT Std"/>
          <a:cs typeface="HelveticaNeueLT Std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FB879"/>
          </a:solidFill>
          <a:latin typeface="HelveticaNeueLT Std"/>
          <a:ea typeface="HelveticaNeueLT Std"/>
          <a:cs typeface="HelveticaNeueLT Std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FB879"/>
          </a:solidFill>
          <a:latin typeface="HelveticaNeueLT Std"/>
          <a:ea typeface="HelveticaNeueLT Std"/>
          <a:cs typeface="HelveticaNeueLT Std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FB879"/>
          </a:solidFill>
          <a:latin typeface="HelveticaNeueLT Std"/>
          <a:ea typeface="HelveticaNeueLT Std"/>
          <a:cs typeface="HelveticaNeueLT Std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HelveticaNeueLT Std"/>
          <a:ea typeface="ＭＳ Ｐゴシック" charset="0"/>
          <a:cs typeface="HelveticaNeueLT Std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6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HelveticaNeueLT Std"/>
          <a:ea typeface="HelveticaNeueLT Std"/>
          <a:cs typeface="HelveticaNeueLT Std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i="1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HelveticaNeueLT Std"/>
          <a:ea typeface="HelveticaNeueLT Std"/>
          <a:cs typeface="HelveticaNeueLT Std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HelveticaNeueLT Std"/>
          <a:ea typeface="HelveticaNeueLT Std"/>
          <a:cs typeface="HelveticaNeueLT Std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HelveticaNeueLT Std"/>
          <a:ea typeface="HelveticaNeueLT Std"/>
          <a:cs typeface="HelveticaNeueLT Std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Pulmonary Grossing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5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Segments/Lobes/Lungs for Non-Tumor Conditions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LVRS</a:t>
            </a:r>
            <a:r>
              <a:rPr lang="en-US" dirty="0" smtClean="0"/>
              <a:t> specimens</a:t>
            </a:r>
          </a:p>
          <a:p>
            <a:pPr lvl="1"/>
            <a:r>
              <a:rPr lang="en-US" dirty="0" smtClean="0"/>
              <a:t>Minimal sampling required</a:t>
            </a:r>
          </a:p>
          <a:p>
            <a:pPr lvl="1"/>
            <a:r>
              <a:rPr lang="en-US" dirty="0" smtClean="0"/>
              <a:t>Margins + 2-3 sections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43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Segments/Lobes/Lungs for Tumor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Major points to consider:</a:t>
            </a:r>
          </a:p>
          <a:p>
            <a:pPr lvl="1"/>
            <a:r>
              <a:rPr lang="en-US" dirty="0" smtClean="0"/>
              <a:t>Staging information critical during grossing:</a:t>
            </a:r>
          </a:p>
          <a:p>
            <a:pPr lvl="2"/>
            <a:r>
              <a:rPr lang="en-US" dirty="0" smtClean="0"/>
              <a:t>Size of tumor</a:t>
            </a:r>
          </a:p>
          <a:p>
            <a:pPr lvl="2"/>
            <a:r>
              <a:rPr lang="en-US" dirty="0" smtClean="0"/>
              <a:t>Presence of additional nodules</a:t>
            </a:r>
          </a:p>
          <a:p>
            <a:pPr lvl="2"/>
            <a:r>
              <a:rPr lang="en-US" dirty="0" smtClean="0"/>
              <a:t>Pleural invasion</a:t>
            </a:r>
          </a:p>
          <a:p>
            <a:pPr lvl="2"/>
            <a:r>
              <a:rPr lang="en-US" dirty="0" smtClean="0"/>
              <a:t>Local lymph nodes</a:t>
            </a:r>
          </a:p>
          <a:p>
            <a:pPr lvl="2"/>
            <a:r>
              <a:rPr lang="en-US" dirty="0" smtClean="0"/>
              <a:t>Margins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63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Segments/Lobes/Lungs for Tumor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Starting off:</a:t>
            </a:r>
          </a:p>
          <a:p>
            <a:pPr lvl="1"/>
            <a:r>
              <a:rPr lang="en-US" dirty="0" smtClean="0"/>
              <a:t>The usual – weigh, measure, describe</a:t>
            </a:r>
          </a:p>
          <a:p>
            <a:pPr lvl="1"/>
            <a:r>
              <a:rPr lang="en-US" dirty="0" smtClean="0"/>
              <a:t>Note any palpable nodules, and obtain measurements</a:t>
            </a:r>
          </a:p>
          <a:p>
            <a:pPr lvl="1"/>
            <a:r>
              <a:rPr lang="en-US" dirty="0" smtClean="0"/>
              <a:t>Take margins (next slide)</a:t>
            </a:r>
          </a:p>
          <a:p>
            <a:pPr lvl="1"/>
            <a:r>
              <a:rPr lang="en-US" dirty="0" smtClean="0"/>
              <a:t>Pre-cut the specimen</a:t>
            </a:r>
          </a:p>
          <a:p>
            <a:pPr lvl="2"/>
            <a:r>
              <a:rPr lang="en-US" dirty="0" smtClean="0"/>
              <a:t>Section at 0.5-1 cm intervals and place in formalin </a:t>
            </a:r>
            <a:r>
              <a:rPr lang="en-US" b="1" dirty="0" smtClean="0"/>
              <a:t>with wicking</a:t>
            </a:r>
          </a:p>
          <a:p>
            <a:pPr lvl="3"/>
            <a:r>
              <a:rPr lang="en-US" dirty="0" smtClean="0"/>
              <a:t>If section at 1 cm intervals, will need to go back later to cut thinner</a:t>
            </a:r>
          </a:p>
          <a:p>
            <a:pPr lvl="2"/>
            <a:r>
              <a:rPr lang="en-US" dirty="0" smtClean="0"/>
              <a:t>Pre cut areas of tumor (coming up) </a:t>
            </a:r>
            <a:r>
              <a:rPr lang="en-US" b="1" dirty="0" smtClean="0"/>
              <a:t>with wicking</a:t>
            </a:r>
          </a:p>
          <a:p>
            <a:pPr lvl="3"/>
            <a:r>
              <a:rPr lang="en-US" dirty="0" smtClean="0"/>
              <a:t>Tumor harvesting may have occurred (more on this later)</a:t>
            </a:r>
          </a:p>
          <a:p>
            <a:pPr lvl="2"/>
            <a:r>
              <a:rPr lang="en-US" dirty="0" smtClean="0"/>
              <a:t>Allow to fix for minimum 2 hours with wicking before continuing </a:t>
            </a:r>
            <a:r>
              <a:rPr lang="en-US" dirty="0" err="1" smtClean="0"/>
              <a:t>grosssing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61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Segments/Lobes/Lungs for Tumor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Margins</a:t>
            </a:r>
          </a:p>
          <a:p>
            <a:pPr lvl="1"/>
            <a:r>
              <a:rPr lang="en-US" dirty="0" err="1" smtClean="0"/>
              <a:t>Bronchovascular</a:t>
            </a:r>
            <a:r>
              <a:rPr lang="en-US" dirty="0" smtClean="0"/>
              <a:t> margin – always should be sampled</a:t>
            </a:r>
          </a:p>
          <a:p>
            <a:pPr lvl="2"/>
            <a:r>
              <a:rPr lang="en-US" dirty="0" smtClean="0"/>
              <a:t>Place </a:t>
            </a:r>
            <a:r>
              <a:rPr lang="en-US" i="1" dirty="0" smtClean="0"/>
              <a:t>en face</a:t>
            </a:r>
          </a:p>
          <a:p>
            <a:pPr lvl="2"/>
            <a:r>
              <a:rPr lang="en-US" dirty="0" smtClean="0"/>
              <a:t>Note whether true margin, or if staple line was removed</a:t>
            </a:r>
          </a:p>
          <a:p>
            <a:pPr lvl="1"/>
            <a:r>
              <a:rPr lang="en-US" dirty="0" smtClean="0"/>
              <a:t>Parenchymal </a:t>
            </a:r>
          </a:p>
          <a:p>
            <a:pPr lvl="2"/>
            <a:r>
              <a:rPr lang="en-US" dirty="0" smtClean="0"/>
              <a:t>Lobectomies:</a:t>
            </a:r>
          </a:p>
          <a:p>
            <a:pPr lvl="3"/>
            <a:r>
              <a:rPr lang="en-US" dirty="0" smtClean="0"/>
              <a:t>Parenchymal staples are typically used to create clean separation lines between lobes – not true margin</a:t>
            </a:r>
          </a:p>
          <a:p>
            <a:pPr lvl="4"/>
            <a:r>
              <a:rPr lang="en-US" dirty="0" smtClean="0"/>
              <a:t>Indicate in gross how far tumor is from parenchymal margin</a:t>
            </a:r>
          </a:p>
          <a:p>
            <a:pPr lvl="4"/>
            <a:r>
              <a:rPr lang="en-US" dirty="0" smtClean="0"/>
              <a:t>Sample similarly to a wedge, but only in area closest to tumor</a:t>
            </a:r>
          </a:p>
          <a:p>
            <a:pPr lvl="2"/>
            <a:r>
              <a:rPr lang="en-US" dirty="0" err="1" smtClean="0"/>
              <a:t>Segmentectomies</a:t>
            </a:r>
            <a:endParaRPr lang="en-US" dirty="0" smtClean="0"/>
          </a:p>
          <a:p>
            <a:pPr lvl="3"/>
            <a:r>
              <a:rPr lang="en-US" dirty="0" smtClean="0"/>
              <a:t>Parenchymal staples are a true margin</a:t>
            </a:r>
          </a:p>
          <a:p>
            <a:pPr lvl="4"/>
            <a:r>
              <a:rPr lang="en-US" dirty="0" smtClean="0"/>
              <a:t>Sample entire margin similarly to wedge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62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Segments/Lobes/Lungs for Tumor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Tissue Procurement</a:t>
            </a:r>
          </a:p>
          <a:p>
            <a:pPr lvl="1"/>
            <a:r>
              <a:rPr lang="en-US" dirty="0" smtClean="0"/>
              <a:t>Fresh tissue procurement may have already occurred</a:t>
            </a:r>
          </a:p>
          <a:p>
            <a:pPr lvl="1"/>
            <a:r>
              <a:rPr lang="en-US" dirty="0" smtClean="0"/>
              <a:t>Note in the gross description that specimen was procured</a:t>
            </a:r>
          </a:p>
          <a:p>
            <a:pPr lvl="1"/>
            <a:r>
              <a:rPr lang="en-US" dirty="0" smtClean="0"/>
              <a:t>Inking is not necessary – no need to try to ink after procurement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54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Segments/Lobes/Lungs for Tumor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Tumor Grossing</a:t>
            </a:r>
          </a:p>
          <a:p>
            <a:pPr lvl="1"/>
            <a:r>
              <a:rPr lang="en-US" dirty="0" smtClean="0"/>
              <a:t>Nearly all of these cases will eventually have molecular analysis</a:t>
            </a:r>
          </a:p>
          <a:p>
            <a:pPr lvl="1"/>
            <a:r>
              <a:rPr lang="en-US" dirty="0" smtClean="0"/>
              <a:t>Adequate (but not excessive) fixation is essential</a:t>
            </a:r>
          </a:p>
          <a:p>
            <a:pPr lvl="2"/>
            <a:r>
              <a:rPr lang="en-US" dirty="0" smtClean="0"/>
              <a:t>Wicking for pre-fixation before blocking in helps</a:t>
            </a:r>
          </a:p>
          <a:p>
            <a:pPr lvl="2"/>
            <a:r>
              <a:rPr lang="en-US" dirty="0" smtClean="0"/>
              <a:t>Inflation also works</a:t>
            </a:r>
          </a:p>
          <a:p>
            <a:pPr lvl="3"/>
            <a:r>
              <a:rPr lang="en-US" dirty="0" smtClean="0"/>
              <a:t>Using a syringe to inject formalin into an un-cut specimen</a:t>
            </a:r>
          </a:p>
        </p:txBody>
      </p:sp>
    </p:spTree>
    <p:extLst>
      <p:ext uri="{BB962C8B-B14F-4D97-AF65-F5344CB8AC3E}">
        <p14:creationId xmlns:p14="http://schemas.microsoft.com/office/powerpoint/2010/main" val="182951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Segments/Lobes/Lungs for Tumor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800" dirty="0" smtClean="0"/>
              <a:t>Major gross tumor descriptors of importance</a:t>
            </a:r>
          </a:p>
          <a:p>
            <a:pPr lvl="1"/>
            <a:r>
              <a:rPr lang="en-US" sz="2400" dirty="0" smtClean="0"/>
              <a:t>Tumor location: Proximal vs. peripheral vs. </a:t>
            </a:r>
            <a:r>
              <a:rPr lang="en-US" sz="2400" dirty="0" err="1" smtClean="0"/>
              <a:t>endobronchial</a:t>
            </a:r>
            <a:r>
              <a:rPr lang="en-US" sz="2400" dirty="0" smtClean="0"/>
              <a:t>  (what is the correlate?)</a:t>
            </a:r>
          </a:p>
          <a:p>
            <a:pPr marL="457200" lvl="1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( Squamous vs. adenocarcinoma vs. carcinoid)</a:t>
            </a:r>
          </a:p>
          <a:p>
            <a:pPr lvl="1"/>
            <a:r>
              <a:rPr lang="en-US" sz="2400" dirty="0" smtClean="0"/>
              <a:t>Demarcation: Well circumscribed vs. poorly demarcated (what is the correlate?)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  (poorly demarcated – more commonly </a:t>
            </a:r>
            <a:r>
              <a:rPr lang="en-US" sz="2400" dirty="0" err="1" smtClean="0"/>
              <a:t>AIS</a:t>
            </a:r>
            <a:r>
              <a:rPr lang="en-US" sz="2400" dirty="0" smtClean="0"/>
              <a:t>/</a:t>
            </a:r>
            <a:r>
              <a:rPr lang="en-US" sz="2400" dirty="0" err="1" smtClean="0"/>
              <a:t>lepidic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Consistency: Cavitation vs. solid (what is the correlate?)</a:t>
            </a:r>
          </a:p>
          <a:p>
            <a:pPr marL="457200" lvl="1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(squamous cell vs. non-squamous)</a:t>
            </a:r>
          </a:p>
          <a:p>
            <a:pPr lvl="1"/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82042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Tumor 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Tumor size is key factor for staging</a:t>
            </a:r>
          </a:p>
          <a:p>
            <a:pPr lvl="1"/>
            <a:r>
              <a:rPr lang="en-US" dirty="0" smtClean="0"/>
              <a:t>Key cutoffs:</a:t>
            </a:r>
          </a:p>
          <a:p>
            <a:pPr lvl="2"/>
            <a:r>
              <a:rPr lang="en-US" dirty="0" smtClean="0"/>
              <a:t>2.0 cm</a:t>
            </a:r>
          </a:p>
          <a:p>
            <a:pPr lvl="2"/>
            <a:r>
              <a:rPr lang="en-US" dirty="0" smtClean="0"/>
              <a:t>3.0 cm</a:t>
            </a:r>
          </a:p>
          <a:p>
            <a:pPr lvl="2"/>
            <a:r>
              <a:rPr lang="en-US" dirty="0" smtClean="0"/>
              <a:t>5.0 cm</a:t>
            </a:r>
          </a:p>
          <a:p>
            <a:pPr lvl="2"/>
            <a:r>
              <a:rPr lang="en-US" dirty="0" smtClean="0"/>
              <a:t>7.0 cm</a:t>
            </a:r>
          </a:p>
          <a:p>
            <a:pPr lvl="1"/>
            <a:r>
              <a:rPr lang="en-US" dirty="0" smtClean="0"/>
              <a:t>Any cm cutoff can be problematic from a grossing standpoint</a:t>
            </a:r>
          </a:p>
          <a:p>
            <a:pPr lvl="2"/>
            <a:r>
              <a:rPr lang="en-US" dirty="0" smtClean="0"/>
              <a:t>If you document a tumor as 3.0 cm, stage is T1b</a:t>
            </a:r>
          </a:p>
          <a:p>
            <a:pPr lvl="2"/>
            <a:r>
              <a:rPr lang="en-US" dirty="0" smtClean="0"/>
              <a:t>If you document a tumor as 3.1 cm, stage is T2a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6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1" name="Text Box 3"/>
          <p:cNvSpPr txBox="1">
            <a:spLocks noChangeArrowheads="1"/>
          </p:cNvSpPr>
          <p:nvPr/>
        </p:nvSpPr>
        <p:spPr bwMode="auto">
          <a:xfrm>
            <a:off x="2117725" y="990600"/>
            <a:ext cx="49101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b="0">
                <a:effectLst/>
              </a:rPr>
              <a:t>Size of Primary Tumor, pT1-3, N0 NSCLC</a:t>
            </a:r>
          </a:p>
        </p:txBody>
      </p:sp>
      <p:sp>
        <p:nvSpPr>
          <p:cNvPr id="114692" name="Text Box 4"/>
          <p:cNvSpPr txBox="1">
            <a:spLocks noChangeArrowheads="1"/>
          </p:cNvSpPr>
          <p:nvPr/>
        </p:nvSpPr>
        <p:spPr bwMode="auto">
          <a:xfrm>
            <a:off x="1752600" y="152400"/>
            <a:ext cx="5638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b="0">
                <a:effectLst/>
              </a:rPr>
              <a:t>T-Descriptors – Size of Primary Tumor</a:t>
            </a:r>
          </a:p>
        </p:txBody>
      </p:sp>
      <p:pic>
        <p:nvPicPr>
          <p:cNvPr id="114696" name="Picture 8" descr="T123N0R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71600"/>
            <a:ext cx="7313613" cy="473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697" name="Text Box 9"/>
          <p:cNvSpPr txBox="1">
            <a:spLocks noChangeArrowheads="1"/>
          </p:cNvSpPr>
          <p:nvPr/>
        </p:nvSpPr>
        <p:spPr bwMode="auto">
          <a:xfrm>
            <a:off x="3401456" y="6008688"/>
            <a:ext cx="5651500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sz="1200" b="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rPr>
              <a:t>From:</a:t>
            </a:r>
            <a:r>
              <a:rPr lang="en-GB" sz="1200" b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rPr>
              <a:t> </a:t>
            </a:r>
            <a:r>
              <a:rPr lang="en-US" sz="1200" b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rPr>
              <a:t>Rami-</a:t>
            </a:r>
            <a:r>
              <a:rPr lang="en-US" sz="1200" b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rPr>
              <a:t>Porta</a:t>
            </a:r>
            <a:r>
              <a:rPr lang="en-US" sz="1200" b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rPr>
              <a:t> R, Ball D, Crowley J et al. The IASLC lung cancer staging project: proposals for the revision of the T descriptors in the forthcoming (seventh) edition of the TNM classification for lung cancer. J </a:t>
            </a:r>
            <a:r>
              <a:rPr lang="en-US" sz="1200" b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rPr>
              <a:t>Thorac</a:t>
            </a:r>
            <a:r>
              <a:rPr lang="en-US" sz="1200" b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rPr>
              <a:t> </a:t>
            </a:r>
            <a:r>
              <a:rPr lang="en-US" sz="1200" b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rPr>
              <a:t>Oncol</a:t>
            </a:r>
            <a:r>
              <a:rPr lang="en-US" sz="1200" b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rPr>
              <a:t> 2007; 2: 593-602</a:t>
            </a:r>
            <a:endParaRPr lang="en-US" sz="1200" b="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81800" y="6553200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courtesy of </a:t>
            </a:r>
            <a:r>
              <a:rPr lang="en-US" sz="1400" dirty="0" err="1" smtClean="0"/>
              <a:t>IASLC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3640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Tumor Grossing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3733800"/>
          </a:xfrm>
        </p:spPr>
        <p:txBody>
          <a:bodyPr/>
          <a:lstStyle/>
          <a:p>
            <a:r>
              <a:rPr lang="en-US" dirty="0" smtClean="0"/>
              <a:t>Need to document histologically the largest tumor size</a:t>
            </a:r>
          </a:p>
          <a:p>
            <a:pPr lvl="1"/>
            <a:r>
              <a:rPr lang="en-US" dirty="0" smtClean="0"/>
              <a:t>If does not fit into one cassette, divide into multiple cassettes</a:t>
            </a:r>
          </a:p>
          <a:p>
            <a:pPr lvl="1"/>
            <a:r>
              <a:rPr lang="en-US" dirty="0" smtClean="0"/>
              <a:t>Cut parallel to longest tumor plane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3" t="52411" r="71298" b="28419"/>
          <a:stretch/>
        </p:blipFill>
        <p:spPr>
          <a:xfrm>
            <a:off x="344384" y="3827220"/>
            <a:ext cx="2778826" cy="2155310"/>
          </a:xfrm>
          <a:prstGeom prst="rect">
            <a:avLst/>
          </a:prstGeom>
        </p:spPr>
      </p:pic>
      <p:pic>
        <p:nvPicPr>
          <p:cNvPr id="2050" name="Picture 2" descr="C:\Users\aisnerd\AppData\Local\Microsoft\Windows\Temporary Internet Files\Content.IE5\XV37HXKQ\MC900048285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72004">
            <a:off x="1407217" y="4012371"/>
            <a:ext cx="1053306" cy="171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H="1">
            <a:off x="1447800" y="3827220"/>
            <a:ext cx="914400" cy="2155309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3640394" y="3899545"/>
            <a:ext cx="1143000" cy="1936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343400" y="5753929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Cut section</a:t>
            </a:r>
            <a:endParaRPr lang="en-US" sz="1600" dirty="0"/>
          </a:p>
        </p:txBody>
      </p:sp>
      <p:cxnSp>
        <p:nvCxnSpPr>
          <p:cNvPr id="11" name="Straight Connector 10"/>
          <p:cNvCxnSpPr>
            <a:stCxn id="8" idx="0"/>
            <a:endCxn id="8" idx="4"/>
          </p:cNvCxnSpPr>
          <p:nvPr/>
        </p:nvCxnSpPr>
        <p:spPr>
          <a:xfrm>
            <a:off x="4211894" y="3899545"/>
            <a:ext cx="0" cy="19367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402394" y="4610929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2.3 cm</a:t>
            </a:r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>
            <a:off x="3276600" y="3761422"/>
            <a:ext cx="1750142" cy="2401129"/>
          </a:xfrm>
          <a:custGeom>
            <a:avLst/>
            <a:gdLst>
              <a:gd name="connsiteX0" fmla="*/ 648929 w 1750142"/>
              <a:gd name="connsiteY0" fmla="*/ 11307 h 2401129"/>
              <a:gd name="connsiteX1" fmla="*/ 855407 w 1750142"/>
              <a:gd name="connsiteY1" fmla="*/ 21139 h 2401129"/>
              <a:gd name="connsiteX2" fmla="*/ 1022555 w 1750142"/>
              <a:gd name="connsiteY2" fmla="*/ 40804 h 2401129"/>
              <a:gd name="connsiteX3" fmla="*/ 1081549 w 1750142"/>
              <a:gd name="connsiteY3" fmla="*/ 50636 h 2401129"/>
              <a:gd name="connsiteX4" fmla="*/ 1209368 w 1750142"/>
              <a:gd name="connsiteY4" fmla="*/ 40804 h 2401129"/>
              <a:gd name="connsiteX5" fmla="*/ 1248697 w 1750142"/>
              <a:gd name="connsiteY5" fmla="*/ 30972 h 2401129"/>
              <a:gd name="connsiteX6" fmla="*/ 1356852 w 1750142"/>
              <a:gd name="connsiteY6" fmla="*/ 11307 h 2401129"/>
              <a:gd name="connsiteX7" fmla="*/ 1455175 w 1750142"/>
              <a:gd name="connsiteY7" fmla="*/ 30972 h 2401129"/>
              <a:gd name="connsiteX8" fmla="*/ 1484671 w 1750142"/>
              <a:gd name="connsiteY8" fmla="*/ 50636 h 2401129"/>
              <a:gd name="connsiteX9" fmla="*/ 1573162 w 1750142"/>
              <a:gd name="connsiteY9" fmla="*/ 148959 h 2401129"/>
              <a:gd name="connsiteX10" fmla="*/ 1582994 w 1750142"/>
              <a:gd name="connsiteY10" fmla="*/ 178455 h 2401129"/>
              <a:gd name="connsiteX11" fmla="*/ 1602659 w 1750142"/>
              <a:gd name="connsiteY11" fmla="*/ 207952 h 2401129"/>
              <a:gd name="connsiteX12" fmla="*/ 1632155 w 1750142"/>
              <a:gd name="connsiteY12" fmla="*/ 296442 h 2401129"/>
              <a:gd name="connsiteX13" fmla="*/ 1641988 w 1750142"/>
              <a:gd name="connsiteY13" fmla="*/ 365268 h 2401129"/>
              <a:gd name="connsiteX14" fmla="*/ 1651820 w 1750142"/>
              <a:gd name="connsiteY14" fmla="*/ 394765 h 2401129"/>
              <a:gd name="connsiteX15" fmla="*/ 1661652 w 1750142"/>
              <a:gd name="connsiteY15" fmla="*/ 453759 h 2401129"/>
              <a:gd name="connsiteX16" fmla="*/ 1681317 w 1750142"/>
              <a:gd name="connsiteY16" fmla="*/ 512752 h 2401129"/>
              <a:gd name="connsiteX17" fmla="*/ 1671484 w 1750142"/>
              <a:gd name="connsiteY17" fmla="*/ 601242 h 2401129"/>
              <a:gd name="connsiteX18" fmla="*/ 1710813 w 1750142"/>
              <a:gd name="connsiteY18" fmla="*/ 591410 h 2401129"/>
              <a:gd name="connsiteX19" fmla="*/ 1720646 w 1750142"/>
              <a:gd name="connsiteY19" fmla="*/ 817552 h 2401129"/>
              <a:gd name="connsiteX20" fmla="*/ 1740310 w 1750142"/>
              <a:gd name="connsiteY20" fmla="*/ 876546 h 2401129"/>
              <a:gd name="connsiteX21" fmla="*/ 1750142 w 1750142"/>
              <a:gd name="connsiteY21" fmla="*/ 955204 h 2401129"/>
              <a:gd name="connsiteX22" fmla="*/ 1730478 w 1750142"/>
              <a:gd name="connsiteY22" fmla="*/ 1102688 h 2401129"/>
              <a:gd name="connsiteX23" fmla="*/ 1710813 w 1750142"/>
              <a:gd name="connsiteY23" fmla="*/ 1181346 h 2401129"/>
              <a:gd name="connsiteX24" fmla="*/ 1700981 w 1750142"/>
              <a:gd name="connsiteY24" fmla="*/ 1220675 h 2401129"/>
              <a:gd name="connsiteX25" fmla="*/ 1671484 w 1750142"/>
              <a:gd name="connsiteY25" fmla="*/ 1318997 h 2401129"/>
              <a:gd name="connsiteX26" fmla="*/ 1651820 w 1750142"/>
              <a:gd name="connsiteY26" fmla="*/ 1407488 h 2401129"/>
              <a:gd name="connsiteX27" fmla="*/ 1661652 w 1750142"/>
              <a:gd name="connsiteY27" fmla="*/ 1682791 h 2401129"/>
              <a:gd name="connsiteX28" fmla="*/ 1691149 w 1750142"/>
              <a:gd name="connsiteY28" fmla="*/ 1751617 h 2401129"/>
              <a:gd name="connsiteX29" fmla="*/ 1700981 w 1750142"/>
              <a:gd name="connsiteY29" fmla="*/ 2095746 h 2401129"/>
              <a:gd name="connsiteX30" fmla="*/ 1691149 w 1750142"/>
              <a:gd name="connsiteY30" fmla="*/ 2213733 h 2401129"/>
              <a:gd name="connsiteX31" fmla="*/ 1632155 w 1750142"/>
              <a:gd name="connsiteY31" fmla="*/ 2253062 h 2401129"/>
              <a:gd name="connsiteX32" fmla="*/ 1533833 w 1750142"/>
              <a:gd name="connsiteY32" fmla="*/ 2282559 h 2401129"/>
              <a:gd name="connsiteX33" fmla="*/ 1435510 w 1750142"/>
              <a:gd name="connsiteY33" fmla="*/ 2292391 h 2401129"/>
              <a:gd name="connsiteX34" fmla="*/ 1376517 w 1750142"/>
              <a:gd name="connsiteY34" fmla="*/ 2321888 h 2401129"/>
              <a:gd name="connsiteX35" fmla="*/ 1297859 w 1750142"/>
              <a:gd name="connsiteY35" fmla="*/ 2351384 h 2401129"/>
              <a:gd name="connsiteX36" fmla="*/ 1219200 w 1750142"/>
              <a:gd name="connsiteY36" fmla="*/ 2371049 h 2401129"/>
              <a:gd name="connsiteX37" fmla="*/ 1130710 w 1750142"/>
              <a:gd name="connsiteY37" fmla="*/ 2390713 h 2401129"/>
              <a:gd name="connsiteX38" fmla="*/ 1101213 w 1750142"/>
              <a:gd name="connsiteY38" fmla="*/ 2400546 h 2401129"/>
              <a:gd name="connsiteX39" fmla="*/ 904568 w 1750142"/>
              <a:gd name="connsiteY39" fmla="*/ 2380881 h 2401129"/>
              <a:gd name="connsiteX40" fmla="*/ 875071 w 1750142"/>
              <a:gd name="connsiteY40" fmla="*/ 2351384 h 2401129"/>
              <a:gd name="connsiteX41" fmla="*/ 845575 w 1750142"/>
              <a:gd name="connsiteY41" fmla="*/ 2341552 h 2401129"/>
              <a:gd name="connsiteX42" fmla="*/ 786581 w 1750142"/>
              <a:gd name="connsiteY42" fmla="*/ 2282559 h 2401129"/>
              <a:gd name="connsiteX43" fmla="*/ 698091 w 1750142"/>
              <a:gd name="connsiteY43" fmla="*/ 2213733 h 2401129"/>
              <a:gd name="connsiteX44" fmla="*/ 658762 w 1750142"/>
              <a:gd name="connsiteY44" fmla="*/ 2203901 h 2401129"/>
              <a:gd name="connsiteX45" fmla="*/ 560439 w 1750142"/>
              <a:gd name="connsiteY45" fmla="*/ 2184236 h 2401129"/>
              <a:gd name="connsiteX46" fmla="*/ 285136 w 1750142"/>
              <a:gd name="connsiteY46" fmla="*/ 2184236 h 2401129"/>
              <a:gd name="connsiteX47" fmla="*/ 255639 w 1750142"/>
              <a:gd name="connsiteY47" fmla="*/ 2154739 h 2401129"/>
              <a:gd name="connsiteX48" fmla="*/ 196646 w 1750142"/>
              <a:gd name="connsiteY48" fmla="*/ 2076081 h 2401129"/>
              <a:gd name="connsiteX49" fmla="*/ 186813 w 1750142"/>
              <a:gd name="connsiteY49" fmla="*/ 2046584 h 2401129"/>
              <a:gd name="connsiteX50" fmla="*/ 157317 w 1750142"/>
              <a:gd name="connsiteY50" fmla="*/ 2017088 h 2401129"/>
              <a:gd name="connsiteX51" fmla="*/ 147484 w 1750142"/>
              <a:gd name="connsiteY51" fmla="*/ 1967926 h 2401129"/>
              <a:gd name="connsiteX52" fmla="*/ 117988 w 1750142"/>
              <a:gd name="connsiteY52" fmla="*/ 1908933 h 2401129"/>
              <a:gd name="connsiteX53" fmla="*/ 108155 w 1750142"/>
              <a:gd name="connsiteY53" fmla="*/ 1859772 h 2401129"/>
              <a:gd name="connsiteX54" fmla="*/ 58994 w 1750142"/>
              <a:gd name="connsiteY54" fmla="*/ 1771281 h 2401129"/>
              <a:gd name="connsiteX55" fmla="*/ 49162 w 1750142"/>
              <a:gd name="connsiteY55" fmla="*/ 1682791 h 2401129"/>
              <a:gd name="connsiteX56" fmla="*/ 29497 w 1750142"/>
              <a:gd name="connsiteY56" fmla="*/ 1623797 h 2401129"/>
              <a:gd name="connsiteX57" fmla="*/ 9833 w 1750142"/>
              <a:gd name="connsiteY57" fmla="*/ 1535307 h 2401129"/>
              <a:gd name="connsiteX58" fmla="*/ 0 w 1750142"/>
              <a:gd name="connsiteY58" fmla="*/ 1466481 h 2401129"/>
              <a:gd name="connsiteX59" fmla="*/ 9833 w 1750142"/>
              <a:gd name="connsiteY59" fmla="*/ 1328830 h 2401129"/>
              <a:gd name="connsiteX60" fmla="*/ 39329 w 1750142"/>
              <a:gd name="connsiteY60" fmla="*/ 1230507 h 2401129"/>
              <a:gd name="connsiteX61" fmla="*/ 58994 w 1750142"/>
              <a:gd name="connsiteY61" fmla="*/ 1191178 h 2401129"/>
              <a:gd name="connsiteX62" fmla="*/ 98323 w 1750142"/>
              <a:gd name="connsiteY62" fmla="*/ 1092855 h 2401129"/>
              <a:gd name="connsiteX63" fmla="*/ 108155 w 1750142"/>
              <a:gd name="connsiteY63" fmla="*/ 1063359 h 2401129"/>
              <a:gd name="connsiteX64" fmla="*/ 127820 w 1750142"/>
              <a:gd name="connsiteY64" fmla="*/ 1033862 h 2401129"/>
              <a:gd name="connsiteX65" fmla="*/ 147484 w 1750142"/>
              <a:gd name="connsiteY65" fmla="*/ 974868 h 2401129"/>
              <a:gd name="connsiteX66" fmla="*/ 157317 w 1750142"/>
              <a:gd name="connsiteY66" fmla="*/ 935539 h 2401129"/>
              <a:gd name="connsiteX67" fmla="*/ 176981 w 1750142"/>
              <a:gd name="connsiteY67" fmla="*/ 906042 h 2401129"/>
              <a:gd name="connsiteX68" fmla="*/ 186813 w 1750142"/>
              <a:gd name="connsiteY68" fmla="*/ 876546 h 2401129"/>
              <a:gd name="connsiteX69" fmla="*/ 176981 w 1750142"/>
              <a:gd name="connsiteY69" fmla="*/ 611075 h 2401129"/>
              <a:gd name="connsiteX70" fmla="*/ 167149 w 1750142"/>
              <a:gd name="connsiteY70" fmla="*/ 552081 h 2401129"/>
              <a:gd name="connsiteX71" fmla="*/ 147484 w 1750142"/>
              <a:gd name="connsiteY71" fmla="*/ 522584 h 2401129"/>
              <a:gd name="connsiteX72" fmla="*/ 137652 w 1750142"/>
              <a:gd name="connsiteY72" fmla="*/ 483255 h 2401129"/>
              <a:gd name="connsiteX73" fmla="*/ 98323 w 1750142"/>
              <a:gd name="connsiteY73" fmla="*/ 306275 h 2401129"/>
              <a:gd name="connsiteX74" fmla="*/ 127820 w 1750142"/>
              <a:gd name="connsiteY74" fmla="*/ 296442 h 2401129"/>
              <a:gd name="connsiteX75" fmla="*/ 186813 w 1750142"/>
              <a:gd name="connsiteY75" fmla="*/ 257113 h 2401129"/>
              <a:gd name="connsiteX76" fmla="*/ 216310 w 1750142"/>
              <a:gd name="connsiteY76" fmla="*/ 247281 h 2401129"/>
              <a:gd name="connsiteX77" fmla="*/ 255639 w 1750142"/>
              <a:gd name="connsiteY77" fmla="*/ 217784 h 2401129"/>
              <a:gd name="connsiteX78" fmla="*/ 265471 w 1750142"/>
              <a:gd name="connsiteY78" fmla="*/ 188288 h 2401129"/>
              <a:gd name="connsiteX79" fmla="*/ 304800 w 1750142"/>
              <a:gd name="connsiteY79" fmla="*/ 178455 h 2401129"/>
              <a:gd name="connsiteX80" fmla="*/ 344129 w 1750142"/>
              <a:gd name="connsiteY80" fmla="*/ 148959 h 2401129"/>
              <a:gd name="connsiteX81" fmla="*/ 373626 w 1750142"/>
              <a:gd name="connsiteY81" fmla="*/ 129294 h 2401129"/>
              <a:gd name="connsiteX82" fmla="*/ 432620 w 1750142"/>
              <a:gd name="connsiteY82" fmla="*/ 80133 h 2401129"/>
              <a:gd name="connsiteX83" fmla="*/ 462117 w 1750142"/>
              <a:gd name="connsiteY83" fmla="*/ 50636 h 2401129"/>
              <a:gd name="connsiteX84" fmla="*/ 501446 w 1750142"/>
              <a:gd name="connsiteY84" fmla="*/ 30972 h 2401129"/>
              <a:gd name="connsiteX85" fmla="*/ 560439 w 1750142"/>
              <a:gd name="connsiteY85" fmla="*/ 1475 h 2401129"/>
              <a:gd name="connsiteX86" fmla="*/ 648929 w 1750142"/>
              <a:gd name="connsiteY86" fmla="*/ 11307 h 2401129"/>
              <a:gd name="connsiteX87" fmla="*/ 648929 w 1750142"/>
              <a:gd name="connsiteY87" fmla="*/ 11307 h 2401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750142" h="2401129">
                <a:moveTo>
                  <a:pt x="648929" y="11307"/>
                </a:moveTo>
                <a:cubicBezTo>
                  <a:pt x="752364" y="-9379"/>
                  <a:pt x="673752" y="953"/>
                  <a:pt x="855407" y="21139"/>
                </a:cubicBezTo>
                <a:lnTo>
                  <a:pt x="1022555" y="40804"/>
                </a:lnTo>
                <a:cubicBezTo>
                  <a:pt x="1042291" y="43623"/>
                  <a:pt x="1061884" y="47359"/>
                  <a:pt x="1081549" y="50636"/>
                </a:cubicBezTo>
                <a:cubicBezTo>
                  <a:pt x="1124155" y="47359"/>
                  <a:pt x="1166928" y="45797"/>
                  <a:pt x="1209368" y="40804"/>
                </a:cubicBezTo>
                <a:cubicBezTo>
                  <a:pt x="1222789" y="39225"/>
                  <a:pt x="1235402" y="33389"/>
                  <a:pt x="1248697" y="30972"/>
                </a:cubicBezTo>
                <a:cubicBezTo>
                  <a:pt x="1377873" y="7485"/>
                  <a:pt x="1267650" y="33607"/>
                  <a:pt x="1356852" y="11307"/>
                </a:cubicBezTo>
                <a:cubicBezTo>
                  <a:pt x="1389626" y="17862"/>
                  <a:pt x="1423230" y="21143"/>
                  <a:pt x="1455175" y="30972"/>
                </a:cubicBezTo>
                <a:cubicBezTo>
                  <a:pt x="1466469" y="34447"/>
                  <a:pt x="1475839" y="42785"/>
                  <a:pt x="1484671" y="50636"/>
                </a:cubicBezTo>
                <a:cubicBezTo>
                  <a:pt x="1537607" y="97690"/>
                  <a:pt x="1537377" y="101245"/>
                  <a:pt x="1573162" y="148959"/>
                </a:cubicBezTo>
                <a:cubicBezTo>
                  <a:pt x="1576439" y="158791"/>
                  <a:pt x="1578359" y="169185"/>
                  <a:pt x="1582994" y="178455"/>
                </a:cubicBezTo>
                <a:cubicBezTo>
                  <a:pt x="1588279" y="189024"/>
                  <a:pt x="1598114" y="197044"/>
                  <a:pt x="1602659" y="207952"/>
                </a:cubicBezTo>
                <a:cubicBezTo>
                  <a:pt x="1614617" y="236652"/>
                  <a:pt x="1632155" y="296442"/>
                  <a:pt x="1632155" y="296442"/>
                </a:cubicBezTo>
                <a:cubicBezTo>
                  <a:pt x="1635433" y="319384"/>
                  <a:pt x="1637443" y="342543"/>
                  <a:pt x="1641988" y="365268"/>
                </a:cubicBezTo>
                <a:cubicBezTo>
                  <a:pt x="1644021" y="375431"/>
                  <a:pt x="1649572" y="384648"/>
                  <a:pt x="1651820" y="394765"/>
                </a:cubicBezTo>
                <a:cubicBezTo>
                  <a:pt x="1656145" y="414226"/>
                  <a:pt x="1656817" y="434418"/>
                  <a:pt x="1661652" y="453759"/>
                </a:cubicBezTo>
                <a:cubicBezTo>
                  <a:pt x="1666679" y="473868"/>
                  <a:pt x="1681317" y="512752"/>
                  <a:pt x="1681317" y="512752"/>
                </a:cubicBezTo>
                <a:cubicBezTo>
                  <a:pt x="1678039" y="542249"/>
                  <a:pt x="1661064" y="573453"/>
                  <a:pt x="1671484" y="601242"/>
                </a:cubicBezTo>
                <a:cubicBezTo>
                  <a:pt x="1676229" y="613895"/>
                  <a:pt x="1707818" y="578233"/>
                  <a:pt x="1710813" y="591410"/>
                </a:cubicBezTo>
                <a:cubicBezTo>
                  <a:pt x="1727535" y="664986"/>
                  <a:pt x="1712882" y="742501"/>
                  <a:pt x="1720646" y="817552"/>
                </a:cubicBezTo>
                <a:cubicBezTo>
                  <a:pt x="1722779" y="838170"/>
                  <a:pt x="1740310" y="876546"/>
                  <a:pt x="1740310" y="876546"/>
                </a:cubicBezTo>
                <a:cubicBezTo>
                  <a:pt x="1743587" y="902765"/>
                  <a:pt x="1750142" y="928781"/>
                  <a:pt x="1750142" y="955204"/>
                </a:cubicBezTo>
                <a:cubicBezTo>
                  <a:pt x="1750142" y="998931"/>
                  <a:pt x="1740937" y="1057366"/>
                  <a:pt x="1730478" y="1102688"/>
                </a:cubicBezTo>
                <a:cubicBezTo>
                  <a:pt x="1724401" y="1129022"/>
                  <a:pt x="1717368" y="1155127"/>
                  <a:pt x="1710813" y="1181346"/>
                </a:cubicBezTo>
                <a:cubicBezTo>
                  <a:pt x="1707536" y="1194456"/>
                  <a:pt x="1705254" y="1207855"/>
                  <a:pt x="1700981" y="1220675"/>
                </a:cubicBezTo>
                <a:cubicBezTo>
                  <a:pt x="1689717" y="1254468"/>
                  <a:pt x="1679923" y="1282428"/>
                  <a:pt x="1671484" y="1318997"/>
                </a:cubicBezTo>
                <a:cubicBezTo>
                  <a:pt x="1645525" y="1431486"/>
                  <a:pt x="1675454" y="1336582"/>
                  <a:pt x="1651820" y="1407488"/>
                </a:cubicBezTo>
                <a:cubicBezTo>
                  <a:pt x="1655097" y="1499256"/>
                  <a:pt x="1651225" y="1591559"/>
                  <a:pt x="1661652" y="1682791"/>
                </a:cubicBezTo>
                <a:cubicBezTo>
                  <a:pt x="1664486" y="1707590"/>
                  <a:pt x="1688783" y="1726769"/>
                  <a:pt x="1691149" y="1751617"/>
                </a:cubicBezTo>
                <a:cubicBezTo>
                  <a:pt x="1702029" y="1865857"/>
                  <a:pt x="1697704" y="1981036"/>
                  <a:pt x="1700981" y="2095746"/>
                </a:cubicBezTo>
                <a:cubicBezTo>
                  <a:pt x="1697704" y="2135075"/>
                  <a:pt x="1706967" y="2177577"/>
                  <a:pt x="1691149" y="2213733"/>
                </a:cubicBezTo>
                <a:cubicBezTo>
                  <a:pt x="1681676" y="2235385"/>
                  <a:pt x="1654576" y="2245588"/>
                  <a:pt x="1632155" y="2253062"/>
                </a:cubicBezTo>
                <a:cubicBezTo>
                  <a:pt x="1603859" y="2262494"/>
                  <a:pt x="1557749" y="2278339"/>
                  <a:pt x="1533833" y="2282559"/>
                </a:cubicBezTo>
                <a:cubicBezTo>
                  <a:pt x="1501396" y="2288283"/>
                  <a:pt x="1468284" y="2289114"/>
                  <a:pt x="1435510" y="2292391"/>
                </a:cubicBezTo>
                <a:cubicBezTo>
                  <a:pt x="1390763" y="2322221"/>
                  <a:pt x="1423035" y="2304444"/>
                  <a:pt x="1376517" y="2321888"/>
                </a:cubicBezTo>
                <a:cubicBezTo>
                  <a:pt x="1350037" y="2331818"/>
                  <a:pt x="1325130" y="2343946"/>
                  <a:pt x="1297859" y="2351384"/>
                </a:cubicBezTo>
                <a:cubicBezTo>
                  <a:pt x="1271785" y="2358495"/>
                  <a:pt x="1244840" y="2362502"/>
                  <a:pt x="1219200" y="2371049"/>
                </a:cubicBezTo>
                <a:cubicBezTo>
                  <a:pt x="1170791" y="2387185"/>
                  <a:pt x="1199927" y="2379177"/>
                  <a:pt x="1130710" y="2390713"/>
                </a:cubicBezTo>
                <a:cubicBezTo>
                  <a:pt x="1120878" y="2393991"/>
                  <a:pt x="1111577" y="2400546"/>
                  <a:pt x="1101213" y="2400546"/>
                </a:cubicBezTo>
                <a:cubicBezTo>
                  <a:pt x="955045" y="2400546"/>
                  <a:pt x="981196" y="2406423"/>
                  <a:pt x="904568" y="2380881"/>
                </a:cubicBezTo>
                <a:cubicBezTo>
                  <a:pt x="894736" y="2371049"/>
                  <a:pt x="886641" y="2359097"/>
                  <a:pt x="875071" y="2351384"/>
                </a:cubicBezTo>
                <a:cubicBezTo>
                  <a:pt x="866448" y="2345635"/>
                  <a:pt x="853756" y="2347915"/>
                  <a:pt x="845575" y="2341552"/>
                </a:cubicBezTo>
                <a:cubicBezTo>
                  <a:pt x="823623" y="2324479"/>
                  <a:pt x="806246" y="2302223"/>
                  <a:pt x="786581" y="2282559"/>
                </a:cubicBezTo>
                <a:cubicBezTo>
                  <a:pt x="754211" y="2250189"/>
                  <a:pt x="745133" y="2237254"/>
                  <a:pt x="698091" y="2213733"/>
                </a:cubicBezTo>
                <a:cubicBezTo>
                  <a:pt x="686005" y="2207690"/>
                  <a:pt x="671755" y="2207613"/>
                  <a:pt x="658762" y="2203901"/>
                </a:cubicBezTo>
                <a:cubicBezTo>
                  <a:pt x="590114" y="2184287"/>
                  <a:pt x="677908" y="2201017"/>
                  <a:pt x="560439" y="2184236"/>
                </a:cubicBezTo>
                <a:cubicBezTo>
                  <a:pt x="511717" y="2186943"/>
                  <a:pt x="352417" y="2204938"/>
                  <a:pt x="285136" y="2184236"/>
                </a:cubicBezTo>
                <a:cubicBezTo>
                  <a:pt x="271846" y="2180147"/>
                  <a:pt x="264444" y="2165501"/>
                  <a:pt x="255639" y="2154739"/>
                </a:cubicBezTo>
                <a:cubicBezTo>
                  <a:pt x="234885" y="2129373"/>
                  <a:pt x="196646" y="2076081"/>
                  <a:pt x="196646" y="2076081"/>
                </a:cubicBezTo>
                <a:cubicBezTo>
                  <a:pt x="193368" y="2066249"/>
                  <a:pt x="192562" y="2055208"/>
                  <a:pt x="186813" y="2046584"/>
                </a:cubicBezTo>
                <a:cubicBezTo>
                  <a:pt x="179100" y="2035015"/>
                  <a:pt x="163535" y="2029525"/>
                  <a:pt x="157317" y="2017088"/>
                </a:cubicBezTo>
                <a:cubicBezTo>
                  <a:pt x="149843" y="2002140"/>
                  <a:pt x="153195" y="1983632"/>
                  <a:pt x="147484" y="1967926"/>
                </a:cubicBezTo>
                <a:cubicBezTo>
                  <a:pt x="139971" y="1947264"/>
                  <a:pt x="127820" y="1928597"/>
                  <a:pt x="117988" y="1908933"/>
                </a:cubicBezTo>
                <a:cubicBezTo>
                  <a:pt x="114710" y="1892546"/>
                  <a:pt x="113440" y="1875626"/>
                  <a:pt x="108155" y="1859772"/>
                </a:cubicBezTo>
                <a:cubicBezTo>
                  <a:pt x="101100" y="1838607"/>
                  <a:pt x="68450" y="1787040"/>
                  <a:pt x="58994" y="1771281"/>
                </a:cubicBezTo>
                <a:cubicBezTo>
                  <a:pt x="55717" y="1741784"/>
                  <a:pt x="54982" y="1711893"/>
                  <a:pt x="49162" y="1682791"/>
                </a:cubicBezTo>
                <a:cubicBezTo>
                  <a:pt x="45097" y="1662465"/>
                  <a:pt x="34524" y="1643907"/>
                  <a:pt x="29497" y="1623797"/>
                </a:cubicBezTo>
                <a:cubicBezTo>
                  <a:pt x="20658" y="1588440"/>
                  <a:pt x="16075" y="1572757"/>
                  <a:pt x="9833" y="1535307"/>
                </a:cubicBezTo>
                <a:cubicBezTo>
                  <a:pt x="6023" y="1512447"/>
                  <a:pt x="3278" y="1489423"/>
                  <a:pt x="0" y="1466481"/>
                </a:cubicBezTo>
                <a:cubicBezTo>
                  <a:pt x="3278" y="1420597"/>
                  <a:pt x="4753" y="1374549"/>
                  <a:pt x="9833" y="1328830"/>
                </a:cubicBezTo>
                <a:cubicBezTo>
                  <a:pt x="11849" y="1310684"/>
                  <a:pt x="35092" y="1238980"/>
                  <a:pt x="39329" y="1230507"/>
                </a:cubicBezTo>
                <a:cubicBezTo>
                  <a:pt x="45884" y="1217397"/>
                  <a:pt x="53220" y="1204650"/>
                  <a:pt x="58994" y="1191178"/>
                </a:cubicBezTo>
                <a:cubicBezTo>
                  <a:pt x="72899" y="1158733"/>
                  <a:pt x="87160" y="1126343"/>
                  <a:pt x="98323" y="1092855"/>
                </a:cubicBezTo>
                <a:cubicBezTo>
                  <a:pt x="101600" y="1083023"/>
                  <a:pt x="103520" y="1072629"/>
                  <a:pt x="108155" y="1063359"/>
                </a:cubicBezTo>
                <a:cubicBezTo>
                  <a:pt x="113440" y="1052790"/>
                  <a:pt x="121265" y="1043694"/>
                  <a:pt x="127820" y="1033862"/>
                </a:cubicBezTo>
                <a:cubicBezTo>
                  <a:pt x="134375" y="1014197"/>
                  <a:pt x="141528" y="994722"/>
                  <a:pt x="147484" y="974868"/>
                </a:cubicBezTo>
                <a:cubicBezTo>
                  <a:pt x="151367" y="961925"/>
                  <a:pt x="151994" y="947960"/>
                  <a:pt x="157317" y="935539"/>
                </a:cubicBezTo>
                <a:cubicBezTo>
                  <a:pt x="161972" y="924678"/>
                  <a:pt x="171696" y="916611"/>
                  <a:pt x="176981" y="906042"/>
                </a:cubicBezTo>
                <a:cubicBezTo>
                  <a:pt x="181616" y="896772"/>
                  <a:pt x="183536" y="886378"/>
                  <a:pt x="186813" y="876546"/>
                </a:cubicBezTo>
                <a:cubicBezTo>
                  <a:pt x="183536" y="788056"/>
                  <a:pt x="182338" y="699464"/>
                  <a:pt x="176981" y="611075"/>
                </a:cubicBezTo>
                <a:cubicBezTo>
                  <a:pt x="175775" y="591176"/>
                  <a:pt x="173453" y="570994"/>
                  <a:pt x="167149" y="552081"/>
                </a:cubicBezTo>
                <a:cubicBezTo>
                  <a:pt x="163412" y="540870"/>
                  <a:pt x="154039" y="532416"/>
                  <a:pt x="147484" y="522584"/>
                </a:cubicBezTo>
                <a:cubicBezTo>
                  <a:pt x="144207" y="509474"/>
                  <a:pt x="140436" y="496478"/>
                  <a:pt x="137652" y="483255"/>
                </a:cubicBezTo>
                <a:cubicBezTo>
                  <a:pt x="101619" y="312098"/>
                  <a:pt x="124939" y="386127"/>
                  <a:pt x="98323" y="306275"/>
                </a:cubicBezTo>
                <a:cubicBezTo>
                  <a:pt x="108155" y="302997"/>
                  <a:pt x="118760" y="301475"/>
                  <a:pt x="127820" y="296442"/>
                </a:cubicBezTo>
                <a:cubicBezTo>
                  <a:pt x="148479" y="284964"/>
                  <a:pt x="164392" y="264586"/>
                  <a:pt x="186813" y="257113"/>
                </a:cubicBezTo>
                <a:lnTo>
                  <a:pt x="216310" y="247281"/>
                </a:lnTo>
                <a:cubicBezTo>
                  <a:pt x="229420" y="237449"/>
                  <a:pt x="245148" y="230373"/>
                  <a:pt x="255639" y="217784"/>
                </a:cubicBezTo>
                <a:cubicBezTo>
                  <a:pt x="262274" y="209822"/>
                  <a:pt x="257378" y="194762"/>
                  <a:pt x="265471" y="188288"/>
                </a:cubicBezTo>
                <a:cubicBezTo>
                  <a:pt x="276023" y="179846"/>
                  <a:pt x="291690" y="181733"/>
                  <a:pt x="304800" y="178455"/>
                </a:cubicBezTo>
                <a:cubicBezTo>
                  <a:pt x="317910" y="168623"/>
                  <a:pt x="330794" y="158484"/>
                  <a:pt x="344129" y="148959"/>
                </a:cubicBezTo>
                <a:cubicBezTo>
                  <a:pt x="353745" y="142091"/>
                  <a:pt x="365270" y="137650"/>
                  <a:pt x="373626" y="129294"/>
                </a:cubicBezTo>
                <a:cubicBezTo>
                  <a:pt x="429215" y="73705"/>
                  <a:pt x="348249" y="122317"/>
                  <a:pt x="432620" y="80133"/>
                </a:cubicBezTo>
                <a:cubicBezTo>
                  <a:pt x="442452" y="70301"/>
                  <a:pt x="450802" y="58718"/>
                  <a:pt x="462117" y="50636"/>
                </a:cubicBezTo>
                <a:cubicBezTo>
                  <a:pt x="474044" y="42117"/>
                  <a:pt x="488720" y="38244"/>
                  <a:pt x="501446" y="30972"/>
                </a:cubicBezTo>
                <a:cubicBezTo>
                  <a:pt x="554816" y="474"/>
                  <a:pt x="506355" y="19502"/>
                  <a:pt x="560439" y="1475"/>
                </a:cubicBezTo>
                <a:cubicBezTo>
                  <a:pt x="589936" y="4752"/>
                  <a:pt x="619655" y="6428"/>
                  <a:pt x="648929" y="11307"/>
                </a:cubicBezTo>
                <a:lnTo>
                  <a:pt x="648929" y="11307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808406" y="3965990"/>
            <a:ext cx="1143000" cy="1936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5410200" y="4934365"/>
            <a:ext cx="192220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94755" y="3899545"/>
            <a:ext cx="1828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/>
              <a:t>Put into two cassettes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/>
              <a:t>Indicate in gross that maximum tumor dimension is demonstrated in cassettes ( _)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/>
              <a:t>If cut line will not be clear, indicate with ink</a:t>
            </a:r>
            <a:endParaRPr lang="en-US" sz="1400" dirty="0"/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1600200" y="3979620"/>
            <a:ext cx="914400" cy="2155309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1752600" y="4132020"/>
            <a:ext cx="914400" cy="2155309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1219200" y="3859175"/>
            <a:ext cx="914400" cy="2155309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047526" y="3854259"/>
            <a:ext cx="914400" cy="2155309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eeform 27"/>
          <p:cNvSpPr/>
          <p:nvPr/>
        </p:nvSpPr>
        <p:spPr>
          <a:xfrm>
            <a:off x="5504835" y="3733800"/>
            <a:ext cx="1750142" cy="2401129"/>
          </a:xfrm>
          <a:custGeom>
            <a:avLst/>
            <a:gdLst>
              <a:gd name="connsiteX0" fmla="*/ 648929 w 1750142"/>
              <a:gd name="connsiteY0" fmla="*/ 11307 h 2401129"/>
              <a:gd name="connsiteX1" fmla="*/ 855407 w 1750142"/>
              <a:gd name="connsiteY1" fmla="*/ 21139 h 2401129"/>
              <a:gd name="connsiteX2" fmla="*/ 1022555 w 1750142"/>
              <a:gd name="connsiteY2" fmla="*/ 40804 h 2401129"/>
              <a:gd name="connsiteX3" fmla="*/ 1081549 w 1750142"/>
              <a:gd name="connsiteY3" fmla="*/ 50636 h 2401129"/>
              <a:gd name="connsiteX4" fmla="*/ 1209368 w 1750142"/>
              <a:gd name="connsiteY4" fmla="*/ 40804 h 2401129"/>
              <a:gd name="connsiteX5" fmla="*/ 1248697 w 1750142"/>
              <a:gd name="connsiteY5" fmla="*/ 30972 h 2401129"/>
              <a:gd name="connsiteX6" fmla="*/ 1356852 w 1750142"/>
              <a:gd name="connsiteY6" fmla="*/ 11307 h 2401129"/>
              <a:gd name="connsiteX7" fmla="*/ 1455175 w 1750142"/>
              <a:gd name="connsiteY7" fmla="*/ 30972 h 2401129"/>
              <a:gd name="connsiteX8" fmla="*/ 1484671 w 1750142"/>
              <a:gd name="connsiteY8" fmla="*/ 50636 h 2401129"/>
              <a:gd name="connsiteX9" fmla="*/ 1573162 w 1750142"/>
              <a:gd name="connsiteY9" fmla="*/ 148959 h 2401129"/>
              <a:gd name="connsiteX10" fmla="*/ 1582994 w 1750142"/>
              <a:gd name="connsiteY10" fmla="*/ 178455 h 2401129"/>
              <a:gd name="connsiteX11" fmla="*/ 1602659 w 1750142"/>
              <a:gd name="connsiteY11" fmla="*/ 207952 h 2401129"/>
              <a:gd name="connsiteX12" fmla="*/ 1632155 w 1750142"/>
              <a:gd name="connsiteY12" fmla="*/ 296442 h 2401129"/>
              <a:gd name="connsiteX13" fmla="*/ 1641988 w 1750142"/>
              <a:gd name="connsiteY13" fmla="*/ 365268 h 2401129"/>
              <a:gd name="connsiteX14" fmla="*/ 1651820 w 1750142"/>
              <a:gd name="connsiteY14" fmla="*/ 394765 h 2401129"/>
              <a:gd name="connsiteX15" fmla="*/ 1661652 w 1750142"/>
              <a:gd name="connsiteY15" fmla="*/ 453759 h 2401129"/>
              <a:gd name="connsiteX16" fmla="*/ 1681317 w 1750142"/>
              <a:gd name="connsiteY16" fmla="*/ 512752 h 2401129"/>
              <a:gd name="connsiteX17" fmla="*/ 1671484 w 1750142"/>
              <a:gd name="connsiteY17" fmla="*/ 601242 h 2401129"/>
              <a:gd name="connsiteX18" fmla="*/ 1710813 w 1750142"/>
              <a:gd name="connsiteY18" fmla="*/ 591410 h 2401129"/>
              <a:gd name="connsiteX19" fmla="*/ 1720646 w 1750142"/>
              <a:gd name="connsiteY19" fmla="*/ 817552 h 2401129"/>
              <a:gd name="connsiteX20" fmla="*/ 1740310 w 1750142"/>
              <a:gd name="connsiteY20" fmla="*/ 876546 h 2401129"/>
              <a:gd name="connsiteX21" fmla="*/ 1750142 w 1750142"/>
              <a:gd name="connsiteY21" fmla="*/ 955204 h 2401129"/>
              <a:gd name="connsiteX22" fmla="*/ 1730478 w 1750142"/>
              <a:gd name="connsiteY22" fmla="*/ 1102688 h 2401129"/>
              <a:gd name="connsiteX23" fmla="*/ 1710813 w 1750142"/>
              <a:gd name="connsiteY23" fmla="*/ 1181346 h 2401129"/>
              <a:gd name="connsiteX24" fmla="*/ 1700981 w 1750142"/>
              <a:gd name="connsiteY24" fmla="*/ 1220675 h 2401129"/>
              <a:gd name="connsiteX25" fmla="*/ 1671484 w 1750142"/>
              <a:gd name="connsiteY25" fmla="*/ 1318997 h 2401129"/>
              <a:gd name="connsiteX26" fmla="*/ 1651820 w 1750142"/>
              <a:gd name="connsiteY26" fmla="*/ 1407488 h 2401129"/>
              <a:gd name="connsiteX27" fmla="*/ 1661652 w 1750142"/>
              <a:gd name="connsiteY27" fmla="*/ 1682791 h 2401129"/>
              <a:gd name="connsiteX28" fmla="*/ 1691149 w 1750142"/>
              <a:gd name="connsiteY28" fmla="*/ 1751617 h 2401129"/>
              <a:gd name="connsiteX29" fmla="*/ 1700981 w 1750142"/>
              <a:gd name="connsiteY29" fmla="*/ 2095746 h 2401129"/>
              <a:gd name="connsiteX30" fmla="*/ 1691149 w 1750142"/>
              <a:gd name="connsiteY30" fmla="*/ 2213733 h 2401129"/>
              <a:gd name="connsiteX31" fmla="*/ 1632155 w 1750142"/>
              <a:gd name="connsiteY31" fmla="*/ 2253062 h 2401129"/>
              <a:gd name="connsiteX32" fmla="*/ 1533833 w 1750142"/>
              <a:gd name="connsiteY32" fmla="*/ 2282559 h 2401129"/>
              <a:gd name="connsiteX33" fmla="*/ 1435510 w 1750142"/>
              <a:gd name="connsiteY33" fmla="*/ 2292391 h 2401129"/>
              <a:gd name="connsiteX34" fmla="*/ 1376517 w 1750142"/>
              <a:gd name="connsiteY34" fmla="*/ 2321888 h 2401129"/>
              <a:gd name="connsiteX35" fmla="*/ 1297859 w 1750142"/>
              <a:gd name="connsiteY35" fmla="*/ 2351384 h 2401129"/>
              <a:gd name="connsiteX36" fmla="*/ 1219200 w 1750142"/>
              <a:gd name="connsiteY36" fmla="*/ 2371049 h 2401129"/>
              <a:gd name="connsiteX37" fmla="*/ 1130710 w 1750142"/>
              <a:gd name="connsiteY37" fmla="*/ 2390713 h 2401129"/>
              <a:gd name="connsiteX38" fmla="*/ 1101213 w 1750142"/>
              <a:gd name="connsiteY38" fmla="*/ 2400546 h 2401129"/>
              <a:gd name="connsiteX39" fmla="*/ 904568 w 1750142"/>
              <a:gd name="connsiteY39" fmla="*/ 2380881 h 2401129"/>
              <a:gd name="connsiteX40" fmla="*/ 875071 w 1750142"/>
              <a:gd name="connsiteY40" fmla="*/ 2351384 h 2401129"/>
              <a:gd name="connsiteX41" fmla="*/ 845575 w 1750142"/>
              <a:gd name="connsiteY41" fmla="*/ 2341552 h 2401129"/>
              <a:gd name="connsiteX42" fmla="*/ 786581 w 1750142"/>
              <a:gd name="connsiteY42" fmla="*/ 2282559 h 2401129"/>
              <a:gd name="connsiteX43" fmla="*/ 698091 w 1750142"/>
              <a:gd name="connsiteY43" fmla="*/ 2213733 h 2401129"/>
              <a:gd name="connsiteX44" fmla="*/ 658762 w 1750142"/>
              <a:gd name="connsiteY44" fmla="*/ 2203901 h 2401129"/>
              <a:gd name="connsiteX45" fmla="*/ 560439 w 1750142"/>
              <a:gd name="connsiteY45" fmla="*/ 2184236 h 2401129"/>
              <a:gd name="connsiteX46" fmla="*/ 285136 w 1750142"/>
              <a:gd name="connsiteY46" fmla="*/ 2184236 h 2401129"/>
              <a:gd name="connsiteX47" fmla="*/ 255639 w 1750142"/>
              <a:gd name="connsiteY47" fmla="*/ 2154739 h 2401129"/>
              <a:gd name="connsiteX48" fmla="*/ 196646 w 1750142"/>
              <a:gd name="connsiteY48" fmla="*/ 2076081 h 2401129"/>
              <a:gd name="connsiteX49" fmla="*/ 186813 w 1750142"/>
              <a:gd name="connsiteY49" fmla="*/ 2046584 h 2401129"/>
              <a:gd name="connsiteX50" fmla="*/ 157317 w 1750142"/>
              <a:gd name="connsiteY50" fmla="*/ 2017088 h 2401129"/>
              <a:gd name="connsiteX51" fmla="*/ 147484 w 1750142"/>
              <a:gd name="connsiteY51" fmla="*/ 1967926 h 2401129"/>
              <a:gd name="connsiteX52" fmla="*/ 117988 w 1750142"/>
              <a:gd name="connsiteY52" fmla="*/ 1908933 h 2401129"/>
              <a:gd name="connsiteX53" fmla="*/ 108155 w 1750142"/>
              <a:gd name="connsiteY53" fmla="*/ 1859772 h 2401129"/>
              <a:gd name="connsiteX54" fmla="*/ 58994 w 1750142"/>
              <a:gd name="connsiteY54" fmla="*/ 1771281 h 2401129"/>
              <a:gd name="connsiteX55" fmla="*/ 49162 w 1750142"/>
              <a:gd name="connsiteY55" fmla="*/ 1682791 h 2401129"/>
              <a:gd name="connsiteX56" fmla="*/ 29497 w 1750142"/>
              <a:gd name="connsiteY56" fmla="*/ 1623797 h 2401129"/>
              <a:gd name="connsiteX57" fmla="*/ 9833 w 1750142"/>
              <a:gd name="connsiteY57" fmla="*/ 1535307 h 2401129"/>
              <a:gd name="connsiteX58" fmla="*/ 0 w 1750142"/>
              <a:gd name="connsiteY58" fmla="*/ 1466481 h 2401129"/>
              <a:gd name="connsiteX59" fmla="*/ 9833 w 1750142"/>
              <a:gd name="connsiteY59" fmla="*/ 1328830 h 2401129"/>
              <a:gd name="connsiteX60" fmla="*/ 39329 w 1750142"/>
              <a:gd name="connsiteY60" fmla="*/ 1230507 h 2401129"/>
              <a:gd name="connsiteX61" fmla="*/ 58994 w 1750142"/>
              <a:gd name="connsiteY61" fmla="*/ 1191178 h 2401129"/>
              <a:gd name="connsiteX62" fmla="*/ 98323 w 1750142"/>
              <a:gd name="connsiteY62" fmla="*/ 1092855 h 2401129"/>
              <a:gd name="connsiteX63" fmla="*/ 108155 w 1750142"/>
              <a:gd name="connsiteY63" fmla="*/ 1063359 h 2401129"/>
              <a:gd name="connsiteX64" fmla="*/ 127820 w 1750142"/>
              <a:gd name="connsiteY64" fmla="*/ 1033862 h 2401129"/>
              <a:gd name="connsiteX65" fmla="*/ 147484 w 1750142"/>
              <a:gd name="connsiteY65" fmla="*/ 974868 h 2401129"/>
              <a:gd name="connsiteX66" fmla="*/ 157317 w 1750142"/>
              <a:gd name="connsiteY66" fmla="*/ 935539 h 2401129"/>
              <a:gd name="connsiteX67" fmla="*/ 176981 w 1750142"/>
              <a:gd name="connsiteY67" fmla="*/ 906042 h 2401129"/>
              <a:gd name="connsiteX68" fmla="*/ 186813 w 1750142"/>
              <a:gd name="connsiteY68" fmla="*/ 876546 h 2401129"/>
              <a:gd name="connsiteX69" fmla="*/ 176981 w 1750142"/>
              <a:gd name="connsiteY69" fmla="*/ 611075 h 2401129"/>
              <a:gd name="connsiteX70" fmla="*/ 167149 w 1750142"/>
              <a:gd name="connsiteY70" fmla="*/ 552081 h 2401129"/>
              <a:gd name="connsiteX71" fmla="*/ 147484 w 1750142"/>
              <a:gd name="connsiteY71" fmla="*/ 522584 h 2401129"/>
              <a:gd name="connsiteX72" fmla="*/ 137652 w 1750142"/>
              <a:gd name="connsiteY72" fmla="*/ 483255 h 2401129"/>
              <a:gd name="connsiteX73" fmla="*/ 98323 w 1750142"/>
              <a:gd name="connsiteY73" fmla="*/ 306275 h 2401129"/>
              <a:gd name="connsiteX74" fmla="*/ 127820 w 1750142"/>
              <a:gd name="connsiteY74" fmla="*/ 296442 h 2401129"/>
              <a:gd name="connsiteX75" fmla="*/ 186813 w 1750142"/>
              <a:gd name="connsiteY75" fmla="*/ 257113 h 2401129"/>
              <a:gd name="connsiteX76" fmla="*/ 216310 w 1750142"/>
              <a:gd name="connsiteY76" fmla="*/ 247281 h 2401129"/>
              <a:gd name="connsiteX77" fmla="*/ 255639 w 1750142"/>
              <a:gd name="connsiteY77" fmla="*/ 217784 h 2401129"/>
              <a:gd name="connsiteX78" fmla="*/ 265471 w 1750142"/>
              <a:gd name="connsiteY78" fmla="*/ 188288 h 2401129"/>
              <a:gd name="connsiteX79" fmla="*/ 304800 w 1750142"/>
              <a:gd name="connsiteY79" fmla="*/ 178455 h 2401129"/>
              <a:gd name="connsiteX80" fmla="*/ 344129 w 1750142"/>
              <a:gd name="connsiteY80" fmla="*/ 148959 h 2401129"/>
              <a:gd name="connsiteX81" fmla="*/ 373626 w 1750142"/>
              <a:gd name="connsiteY81" fmla="*/ 129294 h 2401129"/>
              <a:gd name="connsiteX82" fmla="*/ 432620 w 1750142"/>
              <a:gd name="connsiteY82" fmla="*/ 80133 h 2401129"/>
              <a:gd name="connsiteX83" fmla="*/ 462117 w 1750142"/>
              <a:gd name="connsiteY83" fmla="*/ 50636 h 2401129"/>
              <a:gd name="connsiteX84" fmla="*/ 501446 w 1750142"/>
              <a:gd name="connsiteY84" fmla="*/ 30972 h 2401129"/>
              <a:gd name="connsiteX85" fmla="*/ 560439 w 1750142"/>
              <a:gd name="connsiteY85" fmla="*/ 1475 h 2401129"/>
              <a:gd name="connsiteX86" fmla="*/ 648929 w 1750142"/>
              <a:gd name="connsiteY86" fmla="*/ 11307 h 2401129"/>
              <a:gd name="connsiteX87" fmla="*/ 648929 w 1750142"/>
              <a:gd name="connsiteY87" fmla="*/ 11307 h 2401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750142" h="2401129">
                <a:moveTo>
                  <a:pt x="648929" y="11307"/>
                </a:moveTo>
                <a:cubicBezTo>
                  <a:pt x="752364" y="-9379"/>
                  <a:pt x="673752" y="953"/>
                  <a:pt x="855407" y="21139"/>
                </a:cubicBezTo>
                <a:lnTo>
                  <a:pt x="1022555" y="40804"/>
                </a:lnTo>
                <a:cubicBezTo>
                  <a:pt x="1042291" y="43623"/>
                  <a:pt x="1061884" y="47359"/>
                  <a:pt x="1081549" y="50636"/>
                </a:cubicBezTo>
                <a:cubicBezTo>
                  <a:pt x="1124155" y="47359"/>
                  <a:pt x="1166928" y="45797"/>
                  <a:pt x="1209368" y="40804"/>
                </a:cubicBezTo>
                <a:cubicBezTo>
                  <a:pt x="1222789" y="39225"/>
                  <a:pt x="1235402" y="33389"/>
                  <a:pt x="1248697" y="30972"/>
                </a:cubicBezTo>
                <a:cubicBezTo>
                  <a:pt x="1377873" y="7485"/>
                  <a:pt x="1267650" y="33607"/>
                  <a:pt x="1356852" y="11307"/>
                </a:cubicBezTo>
                <a:cubicBezTo>
                  <a:pt x="1389626" y="17862"/>
                  <a:pt x="1423230" y="21143"/>
                  <a:pt x="1455175" y="30972"/>
                </a:cubicBezTo>
                <a:cubicBezTo>
                  <a:pt x="1466469" y="34447"/>
                  <a:pt x="1475839" y="42785"/>
                  <a:pt x="1484671" y="50636"/>
                </a:cubicBezTo>
                <a:cubicBezTo>
                  <a:pt x="1537607" y="97690"/>
                  <a:pt x="1537377" y="101245"/>
                  <a:pt x="1573162" y="148959"/>
                </a:cubicBezTo>
                <a:cubicBezTo>
                  <a:pt x="1576439" y="158791"/>
                  <a:pt x="1578359" y="169185"/>
                  <a:pt x="1582994" y="178455"/>
                </a:cubicBezTo>
                <a:cubicBezTo>
                  <a:pt x="1588279" y="189024"/>
                  <a:pt x="1598114" y="197044"/>
                  <a:pt x="1602659" y="207952"/>
                </a:cubicBezTo>
                <a:cubicBezTo>
                  <a:pt x="1614617" y="236652"/>
                  <a:pt x="1632155" y="296442"/>
                  <a:pt x="1632155" y="296442"/>
                </a:cubicBezTo>
                <a:cubicBezTo>
                  <a:pt x="1635433" y="319384"/>
                  <a:pt x="1637443" y="342543"/>
                  <a:pt x="1641988" y="365268"/>
                </a:cubicBezTo>
                <a:cubicBezTo>
                  <a:pt x="1644021" y="375431"/>
                  <a:pt x="1649572" y="384648"/>
                  <a:pt x="1651820" y="394765"/>
                </a:cubicBezTo>
                <a:cubicBezTo>
                  <a:pt x="1656145" y="414226"/>
                  <a:pt x="1656817" y="434418"/>
                  <a:pt x="1661652" y="453759"/>
                </a:cubicBezTo>
                <a:cubicBezTo>
                  <a:pt x="1666679" y="473868"/>
                  <a:pt x="1681317" y="512752"/>
                  <a:pt x="1681317" y="512752"/>
                </a:cubicBezTo>
                <a:cubicBezTo>
                  <a:pt x="1678039" y="542249"/>
                  <a:pt x="1661064" y="573453"/>
                  <a:pt x="1671484" y="601242"/>
                </a:cubicBezTo>
                <a:cubicBezTo>
                  <a:pt x="1676229" y="613895"/>
                  <a:pt x="1707818" y="578233"/>
                  <a:pt x="1710813" y="591410"/>
                </a:cubicBezTo>
                <a:cubicBezTo>
                  <a:pt x="1727535" y="664986"/>
                  <a:pt x="1712882" y="742501"/>
                  <a:pt x="1720646" y="817552"/>
                </a:cubicBezTo>
                <a:cubicBezTo>
                  <a:pt x="1722779" y="838170"/>
                  <a:pt x="1740310" y="876546"/>
                  <a:pt x="1740310" y="876546"/>
                </a:cubicBezTo>
                <a:cubicBezTo>
                  <a:pt x="1743587" y="902765"/>
                  <a:pt x="1750142" y="928781"/>
                  <a:pt x="1750142" y="955204"/>
                </a:cubicBezTo>
                <a:cubicBezTo>
                  <a:pt x="1750142" y="998931"/>
                  <a:pt x="1740937" y="1057366"/>
                  <a:pt x="1730478" y="1102688"/>
                </a:cubicBezTo>
                <a:cubicBezTo>
                  <a:pt x="1724401" y="1129022"/>
                  <a:pt x="1717368" y="1155127"/>
                  <a:pt x="1710813" y="1181346"/>
                </a:cubicBezTo>
                <a:cubicBezTo>
                  <a:pt x="1707536" y="1194456"/>
                  <a:pt x="1705254" y="1207855"/>
                  <a:pt x="1700981" y="1220675"/>
                </a:cubicBezTo>
                <a:cubicBezTo>
                  <a:pt x="1689717" y="1254468"/>
                  <a:pt x="1679923" y="1282428"/>
                  <a:pt x="1671484" y="1318997"/>
                </a:cubicBezTo>
                <a:cubicBezTo>
                  <a:pt x="1645525" y="1431486"/>
                  <a:pt x="1675454" y="1336582"/>
                  <a:pt x="1651820" y="1407488"/>
                </a:cubicBezTo>
                <a:cubicBezTo>
                  <a:pt x="1655097" y="1499256"/>
                  <a:pt x="1651225" y="1591559"/>
                  <a:pt x="1661652" y="1682791"/>
                </a:cubicBezTo>
                <a:cubicBezTo>
                  <a:pt x="1664486" y="1707590"/>
                  <a:pt x="1688783" y="1726769"/>
                  <a:pt x="1691149" y="1751617"/>
                </a:cubicBezTo>
                <a:cubicBezTo>
                  <a:pt x="1702029" y="1865857"/>
                  <a:pt x="1697704" y="1981036"/>
                  <a:pt x="1700981" y="2095746"/>
                </a:cubicBezTo>
                <a:cubicBezTo>
                  <a:pt x="1697704" y="2135075"/>
                  <a:pt x="1706967" y="2177577"/>
                  <a:pt x="1691149" y="2213733"/>
                </a:cubicBezTo>
                <a:cubicBezTo>
                  <a:pt x="1681676" y="2235385"/>
                  <a:pt x="1654576" y="2245588"/>
                  <a:pt x="1632155" y="2253062"/>
                </a:cubicBezTo>
                <a:cubicBezTo>
                  <a:pt x="1603859" y="2262494"/>
                  <a:pt x="1557749" y="2278339"/>
                  <a:pt x="1533833" y="2282559"/>
                </a:cubicBezTo>
                <a:cubicBezTo>
                  <a:pt x="1501396" y="2288283"/>
                  <a:pt x="1468284" y="2289114"/>
                  <a:pt x="1435510" y="2292391"/>
                </a:cubicBezTo>
                <a:cubicBezTo>
                  <a:pt x="1390763" y="2322221"/>
                  <a:pt x="1423035" y="2304444"/>
                  <a:pt x="1376517" y="2321888"/>
                </a:cubicBezTo>
                <a:cubicBezTo>
                  <a:pt x="1350037" y="2331818"/>
                  <a:pt x="1325130" y="2343946"/>
                  <a:pt x="1297859" y="2351384"/>
                </a:cubicBezTo>
                <a:cubicBezTo>
                  <a:pt x="1271785" y="2358495"/>
                  <a:pt x="1244840" y="2362502"/>
                  <a:pt x="1219200" y="2371049"/>
                </a:cubicBezTo>
                <a:cubicBezTo>
                  <a:pt x="1170791" y="2387185"/>
                  <a:pt x="1199927" y="2379177"/>
                  <a:pt x="1130710" y="2390713"/>
                </a:cubicBezTo>
                <a:cubicBezTo>
                  <a:pt x="1120878" y="2393991"/>
                  <a:pt x="1111577" y="2400546"/>
                  <a:pt x="1101213" y="2400546"/>
                </a:cubicBezTo>
                <a:cubicBezTo>
                  <a:pt x="955045" y="2400546"/>
                  <a:pt x="981196" y="2406423"/>
                  <a:pt x="904568" y="2380881"/>
                </a:cubicBezTo>
                <a:cubicBezTo>
                  <a:pt x="894736" y="2371049"/>
                  <a:pt x="886641" y="2359097"/>
                  <a:pt x="875071" y="2351384"/>
                </a:cubicBezTo>
                <a:cubicBezTo>
                  <a:pt x="866448" y="2345635"/>
                  <a:pt x="853756" y="2347915"/>
                  <a:pt x="845575" y="2341552"/>
                </a:cubicBezTo>
                <a:cubicBezTo>
                  <a:pt x="823623" y="2324479"/>
                  <a:pt x="806246" y="2302223"/>
                  <a:pt x="786581" y="2282559"/>
                </a:cubicBezTo>
                <a:cubicBezTo>
                  <a:pt x="754211" y="2250189"/>
                  <a:pt x="745133" y="2237254"/>
                  <a:pt x="698091" y="2213733"/>
                </a:cubicBezTo>
                <a:cubicBezTo>
                  <a:pt x="686005" y="2207690"/>
                  <a:pt x="671755" y="2207613"/>
                  <a:pt x="658762" y="2203901"/>
                </a:cubicBezTo>
                <a:cubicBezTo>
                  <a:pt x="590114" y="2184287"/>
                  <a:pt x="677908" y="2201017"/>
                  <a:pt x="560439" y="2184236"/>
                </a:cubicBezTo>
                <a:cubicBezTo>
                  <a:pt x="511717" y="2186943"/>
                  <a:pt x="352417" y="2204938"/>
                  <a:pt x="285136" y="2184236"/>
                </a:cubicBezTo>
                <a:cubicBezTo>
                  <a:pt x="271846" y="2180147"/>
                  <a:pt x="264444" y="2165501"/>
                  <a:pt x="255639" y="2154739"/>
                </a:cubicBezTo>
                <a:cubicBezTo>
                  <a:pt x="234885" y="2129373"/>
                  <a:pt x="196646" y="2076081"/>
                  <a:pt x="196646" y="2076081"/>
                </a:cubicBezTo>
                <a:cubicBezTo>
                  <a:pt x="193368" y="2066249"/>
                  <a:pt x="192562" y="2055208"/>
                  <a:pt x="186813" y="2046584"/>
                </a:cubicBezTo>
                <a:cubicBezTo>
                  <a:pt x="179100" y="2035015"/>
                  <a:pt x="163535" y="2029525"/>
                  <a:pt x="157317" y="2017088"/>
                </a:cubicBezTo>
                <a:cubicBezTo>
                  <a:pt x="149843" y="2002140"/>
                  <a:pt x="153195" y="1983632"/>
                  <a:pt x="147484" y="1967926"/>
                </a:cubicBezTo>
                <a:cubicBezTo>
                  <a:pt x="139971" y="1947264"/>
                  <a:pt x="127820" y="1928597"/>
                  <a:pt x="117988" y="1908933"/>
                </a:cubicBezTo>
                <a:cubicBezTo>
                  <a:pt x="114710" y="1892546"/>
                  <a:pt x="113440" y="1875626"/>
                  <a:pt x="108155" y="1859772"/>
                </a:cubicBezTo>
                <a:cubicBezTo>
                  <a:pt x="101100" y="1838607"/>
                  <a:pt x="68450" y="1787040"/>
                  <a:pt x="58994" y="1771281"/>
                </a:cubicBezTo>
                <a:cubicBezTo>
                  <a:pt x="55717" y="1741784"/>
                  <a:pt x="54982" y="1711893"/>
                  <a:pt x="49162" y="1682791"/>
                </a:cubicBezTo>
                <a:cubicBezTo>
                  <a:pt x="45097" y="1662465"/>
                  <a:pt x="34524" y="1643907"/>
                  <a:pt x="29497" y="1623797"/>
                </a:cubicBezTo>
                <a:cubicBezTo>
                  <a:pt x="20658" y="1588440"/>
                  <a:pt x="16075" y="1572757"/>
                  <a:pt x="9833" y="1535307"/>
                </a:cubicBezTo>
                <a:cubicBezTo>
                  <a:pt x="6023" y="1512447"/>
                  <a:pt x="3278" y="1489423"/>
                  <a:pt x="0" y="1466481"/>
                </a:cubicBezTo>
                <a:cubicBezTo>
                  <a:pt x="3278" y="1420597"/>
                  <a:pt x="4753" y="1374549"/>
                  <a:pt x="9833" y="1328830"/>
                </a:cubicBezTo>
                <a:cubicBezTo>
                  <a:pt x="11849" y="1310684"/>
                  <a:pt x="35092" y="1238980"/>
                  <a:pt x="39329" y="1230507"/>
                </a:cubicBezTo>
                <a:cubicBezTo>
                  <a:pt x="45884" y="1217397"/>
                  <a:pt x="53220" y="1204650"/>
                  <a:pt x="58994" y="1191178"/>
                </a:cubicBezTo>
                <a:cubicBezTo>
                  <a:pt x="72899" y="1158733"/>
                  <a:pt x="87160" y="1126343"/>
                  <a:pt x="98323" y="1092855"/>
                </a:cubicBezTo>
                <a:cubicBezTo>
                  <a:pt x="101600" y="1083023"/>
                  <a:pt x="103520" y="1072629"/>
                  <a:pt x="108155" y="1063359"/>
                </a:cubicBezTo>
                <a:cubicBezTo>
                  <a:pt x="113440" y="1052790"/>
                  <a:pt x="121265" y="1043694"/>
                  <a:pt x="127820" y="1033862"/>
                </a:cubicBezTo>
                <a:cubicBezTo>
                  <a:pt x="134375" y="1014197"/>
                  <a:pt x="141528" y="994722"/>
                  <a:pt x="147484" y="974868"/>
                </a:cubicBezTo>
                <a:cubicBezTo>
                  <a:pt x="151367" y="961925"/>
                  <a:pt x="151994" y="947960"/>
                  <a:pt x="157317" y="935539"/>
                </a:cubicBezTo>
                <a:cubicBezTo>
                  <a:pt x="161972" y="924678"/>
                  <a:pt x="171696" y="916611"/>
                  <a:pt x="176981" y="906042"/>
                </a:cubicBezTo>
                <a:cubicBezTo>
                  <a:pt x="181616" y="896772"/>
                  <a:pt x="183536" y="886378"/>
                  <a:pt x="186813" y="876546"/>
                </a:cubicBezTo>
                <a:cubicBezTo>
                  <a:pt x="183536" y="788056"/>
                  <a:pt x="182338" y="699464"/>
                  <a:pt x="176981" y="611075"/>
                </a:cubicBezTo>
                <a:cubicBezTo>
                  <a:pt x="175775" y="591176"/>
                  <a:pt x="173453" y="570994"/>
                  <a:pt x="167149" y="552081"/>
                </a:cubicBezTo>
                <a:cubicBezTo>
                  <a:pt x="163412" y="540870"/>
                  <a:pt x="154039" y="532416"/>
                  <a:pt x="147484" y="522584"/>
                </a:cubicBezTo>
                <a:cubicBezTo>
                  <a:pt x="144207" y="509474"/>
                  <a:pt x="140436" y="496478"/>
                  <a:pt x="137652" y="483255"/>
                </a:cubicBezTo>
                <a:cubicBezTo>
                  <a:pt x="101619" y="312098"/>
                  <a:pt x="124939" y="386127"/>
                  <a:pt x="98323" y="306275"/>
                </a:cubicBezTo>
                <a:cubicBezTo>
                  <a:pt x="108155" y="302997"/>
                  <a:pt x="118760" y="301475"/>
                  <a:pt x="127820" y="296442"/>
                </a:cubicBezTo>
                <a:cubicBezTo>
                  <a:pt x="148479" y="284964"/>
                  <a:pt x="164392" y="264586"/>
                  <a:pt x="186813" y="257113"/>
                </a:cubicBezTo>
                <a:lnTo>
                  <a:pt x="216310" y="247281"/>
                </a:lnTo>
                <a:cubicBezTo>
                  <a:pt x="229420" y="237449"/>
                  <a:pt x="245148" y="230373"/>
                  <a:pt x="255639" y="217784"/>
                </a:cubicBezTo>
                <a:cubicBezTo>
                  <a:pt x="262274" y="209822"/>
                  <a:pt x="257378" y="194762"/>
                  <a:pt x="265471" y="188288"/>
                </a:cubicBezTo>
                <a:cubicBezTo>
                  <a:pt x="276023" y="179846"/>
                  <a:pt x="291690" y="181733"/>
                  <a:pt x="304800" y="178455"/>
                </a:cubicBezTo>
                <a:cubicBezTo>
                  <a:pt x="317910" y="168623"/>
                  <a:pt x="330794" y="158484"/>
                  <a:pt x="344129" y="148959"/>
                </a:cubicBezTo>
                <a:cubicBezTo>
                  <a:pt x="353745" y="142091"/>
                  <a:pt x="365270" y="137650"/>
                  <a:pt x="373626" y="129294"/>
                </a:cubicBezTo>
                <a:cubicBezTo>
                  <a:pt x="429215" y="73705"/>
                  <a:pt x="348249" y="122317"/>
                  <a:pt x="432620" y="80133"/>
                </a:cubicBezTo>
                <a:cubicBezTo>
                  <a:pt x="442452" y="70301"/>
                  <a:pt x="450802" y="58718"/>
                  <a:pt x="462117" y="50636"/>
                </a:cubicBezTo>
                <a:cubicBezTo>
                  <a:pt x="474044" y="42117"/>
                  <a:pt x="488720" y="38244"/>
                  <a:pt x="501446" y="30972"/>
                </a:cubicBezTo>
                <a:cubicBezTo>
                  <a:pt x="554816" y="474"/>
                  <a:pt x="506355" y="19502"/>
                  <a:pt x="560439" y="1475"/>
                </a:cubicBezTo>
                <a:cubicBezTo>
                  <a:pt x="589936" y="4752"/>
                  <a:pt x="619655" y="6428"/>
                  <a:pt x="648929" y="11307"/>
                </a:cubicBezTo>
                <a:lnTo>
                  <a:pt x="648929" y="11307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24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Small Biopsies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87680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Transbronchial</a:t>
            </a:r>
            <a:r>
              <a:rPr lang="en-US" dirty="0" smtClean="0"/>
              <a:t> biopsies</a:t>
            </a:r>
          </a:p>
          <a:p>
            <a:pPr lvl="1"/>
            <a:r>
              <a:rPr lang="en-US" dirty="0" smtClean="0"/>
              <a:t>Flicking helps! </a:t>
            </a:r>
          </a:p>
          <a:p>
            <a:pPr lvl="2"/>
            <a:r>
              <a:rPr lang="en-US" dirty="0" smtClean="0"/>
              <a:t>Best if done in the procedure room, but still helps even at the grossing bench</a:t>
            </a:r>
          </a:p>
          <a:p>
            <a:pPr lvl="2"/>
            <a:r>
              <a:rPr lang="en-US" dirty="0" smtClean="0"/>
              <a:t>Helps to aerate the alveoli</a:t>
            </a:r>
          </a:p>
          <a:p>
            <a:r>
              <a:rPr lang="en-US" dirty="0" smtClean="0"/>
              <a:t>Be sure to note the following:</a:t>
            </a:r>
          </a:p>
          <a:p>
            <a:pPr lvl="1"/>
            <a:r>
              <a:rPr lang="en-US" dirty="0" smtClean="0"/>
              <a:t>How many fragments of tissue (do not say ‘multiple’)</a:t>
            </a:r>
          </a:p>
          <a:p>
            <a:pPr lvl="1"/>
            <a:r>
              <a:rPr lang="en-US" dirty="0" smtClean="0"/>
              <a:t>Location of biopsies</a:t>
            </a:r>
            <a:r>
              <a:rPr lang="en-US" dirty="0"/>
              <a:t> </a:t>
            </a:r>
            <a:r>
              <a:rPr lang="en-US" dirty="0" smtClean="0"/>
              <a:t>(include in header line)</a:t>
            </a:r>
          </a:p>
          <a:p>
            <a:pPr lvl="1"/>
            <a:r>
              <a:rPr lang="en-US" dirty="0" smtClean="0"/>
              <a:t>Be sure to distinguish between </a:t>
            </a:r>
            <a:r>
              <a:rPr lang="en-US" dirty="0" err="1" smtClean="0"/>
              <a:t>endobronchial</a:t>
            </a:r>
            <a:r>
              <a:rPr lang="en-US" dirty="0" smtClean="0"/>
              <a:t> and </a:t>
            </a:r>
            <a:r>
              <a:rPr lang="en-US" dirty="0" err="1" smtClean="0"/>
              <a:t>transbronchial</a:t>
            </a:r>
            <a:r>
              <a:rPr lang="en-US" dirty="0" smtClean="0"/>
              <a:t> biopsy in the header line</a:t>
            </a:r>
          </a:p>
        </p:txBody>
      </p:sp>
    </p:spTree>
    <p:extLst>
      <p:ext uri="{BB962C8B-B14F-4D97-AF65-F5344CB8AC3E}">
        <p14:creationId xmlns:p14="http://schemas.microsoft.com/office/powerpoint/2010/main" val="216453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Tumor Grossing: Pleural Involvement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When you section the tumor, be aware of relationship to pleura, and maximize gross evaluation of this</a:t>
            </a:r>
          </a:p>
          <a:p>
            <a:pPr lvl="1"/>
            <a:r>
              <a:rPr lang="en-US" dirty="0" smtClean="0"/>
              <a:t>Inking is not necessary</a:t>
            </a:r>
          </a:p>
          <a:p>
            <a:pPr lvl="1"/>
            <a:r>
              <a:rPr lang="en-US" dirty="0" smtClean="0"/>
              <a:t>If tumor is near pleura, examine each of the sections to look for dense response between tumor and pleura</a:t>
            </a:r>
          </a:p>
          <a:p>
            <a:pPr lvl="1"/>
            <a:r>
              <a:rPr lang="en-US" dirty="0" smtClean="0"/>
              <a:t>Generously sample</a:t>
            </a:r>
          </a:p>
          <a:p>
            <a:pPr lvl="1"/>
            <a:r>
              <a:rPr lang="en-US" dirty="0" smtClean="0"/>
              <a:t>Demonstrating pleural invasion alters stage of small tumors from T1 to T2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51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Lymph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N1 lymph nodes are often under-sampled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Why is this so important?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09800"/>
            <a:ext cx="6925942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692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ext Box 2"/>
          <p:cNvSpPr txBox="1">
            <a:spLocks noChangeArrowheads="1"/>
          </p:cNvSpPr>
          <p:nvPr/>
        </p:nvSpPr>
        <p:spPr bwMode="auto">
          <a:xfrm>
            <a:off x="1752600" y="152400"/>
            <a:ext cx="5638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b="0">
                <a:effectLst/>
              </a:rPr>
              <a:t>N-Descriptors - Validation</a:t>
            </a:r>
          </a:p>
        </p:txBody>
      </p:sp>
      <p:grpSp>
        <p:nvGrpSpPr>
          <p:cNvPr id="133129" name="Group 9"/>
          <p:cNvGrpSpPr>
            <a:grpSpLocks/>
          </p:cNvGrpSpPr>
          <p:nvPr/>
        </p:nvGrpSpPr>
        <p:grpSpPr bwMode="auto">
          <a:xfrm>
            <a:off x="915988" y="617538"/>
            <a:ext cx="7313612" cy="5389562"/>
            <a:chOff x="577" y="541"/>
            <a:chExt cx="4607" cy="3395"/>
          </a:xfrm>
        </p:grpSpPr>
        <p:sp>
          <p:nvSpPr>
            <p:cNvPr id="133124" name="Text Box 4"/>
            <p:cNvSpPr txBox="1">
              <a:spLocks noChangeArrowheads="1"/>
            </p:cNvSpPr>
            <p:nvPr/>
          </p:nvSpPr>
          <p:spPr bwMode="auto">
            <a:xfrm>
              <a:off x="1209" y="541"/>
              <a:ext cx="3708" cy="6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b="0">
                  <a:effectLst/>
                </a:rPr>
                <a:t>N-Stage</a:t>
              </a:r>
            </a:p>
            <a:p>
              <a:r>
                <a:rPr lang="en-US" sz="2000" b="0">
                  <a:effectLst/>
                </a:rPr>
                <a:t>N0-N3, M0  NSCLC</a:t>
              </a:r>
            </a:p>
            <a:p>
              <a:r>
                <a:rPr lang="en-US" b="0">
                  <a:effectLst/>
                </a:rPr>
                <a:t>United States National Cancer Institute SEER Registries</a:t>
              </a:r>
              <a:endParaRPr lang="en-US" sz="2000" b="0">
                <a:effectLst/>
              </a:endParaRPr>
            </a:p>
          </p:txBody>
        </p:sp>
        <p:pic>
          <p:nvPicPr>
            <p:cNvPr id="133127" name="Picture 7" descr="seer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" y="955"/>
              <a:ext cx="4607" cy="2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3128" name="Text Box 8"/>
          <p:cNvSpPr txBox="1">
            <a:spLocks noChangeArrowheads="1"/>
          </p:cNvSpPr>
          <p:nvPr/>
        </p:nvSpPr>
        <p:spPr bwMode="auto">
          <a:xfrm>
            <a:off x="3052866" y="5913437"/>
            <a:ext cx="5961063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sz="1200" b="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rPr>
              <a:t>From:</a:t>
            </a:r>
            <a:r>
              <a:rPr lang="en-GB" sz="1200" b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rPr>
              <a:t> </a:t>
            </a:r>
            <a:r>
              <a:rPr lang="en-US" sz="1200" b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rPr>
              <a:t>Groome</a:t>
            </a:r>
            <a:r>
              <a:rPr lang="en-US" sz="1200" b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rPr>
              <a:t> PA, </a:t>
            </a:r>
            <a:r>
              <a:rPr lang="en-US" sz="1200" b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rPr>
              <a:t>Bolejack</a:t>
            </a:r>
            <a:r>
              <a:rPr lang="en-US" sz="1200" b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rPr>
              <a:t> V, Crowley JJ et al. The IASLC lung cancer project: validation of the proposals for revision of the T, N, and M descriptors and consequent stage groupings in the forthcoming (seventh) edition of the TNM classification of malignant </a:t>
            </a:r>
            <a:r>
              <a:rPr lang="en-US" sz="1200" b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rPr>
              <a:t>tumours</a:t>
            </a:r>
            <a:r>
              <a:rPr lang="en-US" sz="1200" b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rPr>
              <a:t>. J </a:t>
            </a:r>
            <a:r>
              <a:rPr lang="en-US" sz="1200" b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rPr>
              <a:t>Thorac</a:t>
            </a:r>
            <a:r>
              <a:rPr lang="en-US" sz="1200" b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rPr>
              <a:t> </a:t>
            </a:r>
            <a:r>
              <a:rPr lang="en-US" sz="1200" b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rPr>
              <a:t>Oncol</a:t>
            </a:r>
            <a:r>
              <a:rPr lang="en-US" sz="1200" b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rPr>
              <a:t> 2007; 2: 694-705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81800" y="6553200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courtesy of </a:t>
            </a:r>
            <a:r>
              <a:rPr lang="en-US" sz="1400" dirty="0" err="1" smtClean="0"/>
              <a:t>IASLC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0884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Date Placeholder 3"/>
          <p:cNvSpPr txBox="1">
            <a:spLocks noGrp="1"/>
          </p:cNvSpPr>
          <p:nvPr/>
        </p:nvSpPr>
        <p:spPr bwMode="auto">
          <a:xfrm>
            <a:off x="4876800" y="762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000">
                <a:solidFill>
                  <a:srgbClr val="898989"/>
                </a:solidFill>
                <a:latin typeface="Helvetica" charset="0"/>
              </a:rPr>
              <a:t>Date of download:  5/22/2013</a:t>
            </a:r>
          </a:p>
        </p:txBody>
      </p:sp>
      <p:sp>
        <p:nvSpPr>
          <p:cNvPr id="13316" name="Footer Placeholder 4"/>
          <p:cNvSpPr txBox="1">
            <a:spLocks noGrp="1"/>
          </p:cNvSpPr>
          <p:nvPr/>
        </p:nvSpPr>
        <p:spPr bwMode="auto">
          <a:xfrm>
            <a:off x="4876800" y="304800"/>
            <a:ext cx="4191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000">
                <a:solidFill>
                  <a:srgbClr val="898989"/>
                </a:solidFill>
                <a:latin typeface="Helvetica" charset="0"/>
              </a:rPr>
              <a:t>Copyright © American College of Chest Physicians. All rights reserved.</a:t>
            </a:r>
          </a:p>
        </p:txBody>
      </p:sp>
      <p:sp>
        <p:nvSpPr>
          <p:cNvPr id="13317" name="Text Placeholder 2"/>
          <p:cNvSpPr txBox="1">
            <a:spLocks/>
          </p:cNvSpPr>
          <p:nvPr/>
        </p:nvSpPr>
        <p:spPr bwMode="auto">
          <a:xfrm>
            <a:off x="457200" y="838200"/>
            <a:ext cx="8229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sz="1200" b="1" dirty="0">
                <a:latin typeface="Helvetica" charset="0"/>
              </a:rPr>
              <a:t>From: The Stage Classification of Lung </a:t>
            </a:r>
            <a:r>
              <a:rPr lang="en-US" sz="1200" b="1" dirty="0" err="1">
                <a:latin typeface="Helvetica" charset="0"/>
              </a:rPr>
              <a:t>CancerStage</a:t>
            </a:r>
            <a:r>
              <a:rPr lang="en-US" sz="1200" b="1" dirty="0">
                <a:latin typeface="Helvetica" charset="0"/>
              </a:rPr>
              <a:t> Classification of Lung Cancer: Diagnosis and Management of Lung Cancer, 3rd </a:t>
            </a:r>
            <a:r>
              <a:rPr lang="en-US" sz="1200" b="1" dirty="0" err="1">
                <a:latin typeface="Helvetica" charset="0"/>
              </a:rPr>
              <a:t>ed</a:t>
            </a:r>
            <a:r>
              <a:rPr lang="en-US" sz="1200" b="1" dirty="0">
                <a:latin typeface="Helvetica" charset="0"/>
              </a:rPr>
              <a:t>: American College of Chest Physicians Evidence-Based Clinical Practice Guidelines</a:t>
            </a:r>
          </a:p>
        </p:txBody>
      </p:sp>
      <p:sp>
        <p:nvSpPr>
          <p:cNvPr id="13318" name="Text Placeholder 2"/>
          <p:cNvSpPr txBox="1">
            <a:spLocks/>
          </p:cNvSpPr>
          <p:nvPr/>
        </p:nvSpPr>
        <p:spPr bwMode="auto">
          <a:xfrm>
            <a:off x="457200" y="1371600"/>
            <a:ext cx="74676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sz="800" b="1">
                <a:latin typeface="Helvetica" charset="0"/>
              </a:rPr>
              <a:t>Chest. 2013;143(5_suppl):e191S-e210S. doi:10.1378/chest.12-2354</a:t>
            </a:r>
          </a:p>
        </p:txBody>
      </p:sp>
      <p:sp>
        <p:nvSpPr>
          <p:cNvPr id="13319" name="Text Placeholder 2"/>
          <p:cNvSpPr txBox="1">
            <a:spLocks/>
          </p:cNvSpPr>
          <p:nvPr/>
        </p:nvSpPr>
        <p:spPr bwMode="auto">
          <a:xfrm>
            <a:off x="1828800" y="1371600"/>
            <a:ext cx="6934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sz="1200" b="1">
              <a:latin typeface="Helvetica" charset="0"/>
            </a:endParaRPr>
          </a:p>
        </p:txBody>
      </p:sp>
      <p:sp>
        <p:nvSpPr>
          <p:cNvPr id="13320" name="Text Placeholder 2"/>
          <p:cNvSpPr txBox="1">
            <a:spLocks/>
          </p:cNvSpPr>
          <p:nvPr/>
        </p:nvSpPr>
        <p:spPr bwMode="auto">
          <a:xfrm>
            <a:off x="609600" y="5562600"/>
            <a:ext cx="8153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sz="1000" b="1">
                <a:latin typeface="Helvetica" charset="0"/>
              </a:rPr>
              <a:t>[Section 5.0] Stage groups according to TNM descriptor and subgroups. Reproduced with permission from Detterbeck et al.</a:t>
            </a:r>
            <a:r>
              <a:rPr lang="en-US" sz="1000" b="1" baseline="30000">
                <a:latin typeface="Helvetica" charset="0"/>
              </a:rPr>
              <a:t>13</a:t>
            </a:r>
            <a:r>
              <a:rPr lang="en-US" sz="1000" b="1">
                <a:latin typeface="Helvetica" charset="0"/>
              </a:rPr>
              <a:t>
</a:t>
            </a:r>
          </a:p>
        </p:txBody>
      </p:sp>
      <p:sp>
        <p:nvSpPr>
          <p:cNvPr id="13321" name="TextBox 11"/>
          <p:cNvSpPr txBox="1">
            <a:spLocks noChangeArrowheads="1"/>
          </p:cNvSpPr>
          <p:nvPr/>
        </p:nvSpPr>
        <p:spPr bwMode="auto">
          <a:xfrm>
            <a:off x="609600" y="5286375"/>
            <a:ext cx="18288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 b="1">
                <a:latin typeface="Helvetica" charset="0"/>
              </a:rPr>
              <a:t>Figure Legend:</a:t>
            </a:r>
          </a:p>
        </p:txBody>
      </p:sp>
      <p:pic>
        <p:nvPicPr>
          <p:cNvPr id="1332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0338"/>
            <a:ext cx="2438400" cy="44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4" name="Picture 12" descr="Cov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057400"/>
            <a:ext cx="4114800" cy="304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97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 Box 2"/>
          <p:cNvSpPr txBox="1">
            <a:spLocks noChangeArrowheads="1"/>
          </p:cNvSpPr>
          <p:nvPr/>
        </p:nvSpPr>
        <p:spPr bwMode="auto">
          <a:xfrm>
            <a:off x="1676400" y="152400"/>
            <a:ext cx="5638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b="0">
                <a:effectLst/>
              </a:rPr>
              <a:t>TNM Stage Category</a:t>
            </a:r>
          </a:p>
        </p:txBody>
      </p:sp>
      <p:sp>
        <p:nvSpPr>
          <p:cNvPr id="96259" name="Text Box 3"/>
          <p:cNvSpPr txBox="1">
            <a:spLocks noChangeArrowheads="1"/>
          </p:cNvSpPr>
          <p:nvPr/>
        </p:nvSpPr>
        <p:spPr bwMode="auto">
          <a:xfrm>
            <a:off x="2165350" y="860425"/>
            <a:ext cx="49101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0">
                <a:effectLst/>
              </a:rPr>
              <a:t>Pathological Stage v. 6 and Proposed v. 7</a:t>
            </a:r>
          </a:p>
        </p:txBody>
      </p:sp>
      <p:sp>
        <p:nvSpPr>
          <p:cNvPr id="96268" name="Text Box 12"/>
          <p:cNvSpPr txBox="1">
            <a:spLocks noChangeArrowheads="1"/>
          </p:cNvSpPr>
          <p:nvPr/>
        </p:nvSpPr>
        <p:spPr bwMode="auto">
          <a:xfrm>
            <a:off x="1371600" y="1676400"/>
            <a:ext cx="1581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effectLst>
                  <a:outerShdw blurRad="38100" dist="38100" dir="2700000" algn="tl">
                    <a:srgbClr val="C0C0C0"/>
                  </a:outerShdw>
                </a:effectLst>
              </a:rPr>
              <a:t>pTNM 6</a:t>
            </a:r>
            <a:r>
              <a:rPr lang="en-US" sz="1400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th</a:t>
            </a:r>
            <a:r>
              <a:rPr lang="en-US" sz="1400">
                <a:effectLst>
                  <a:outerShdw blurRad="38100" dist="38100" dir="2700000" algn="tl">
                    <a:srgbClr val="C0C0C0"/>
                  </a:outerShdw>
                </a:effectLst>
              </a:rPr>
              <a:t> Edition</a:t>
            </a:r>
          </a:p>
        </p:txBody>
      </p:sp>
      <p:pic>
        <p:nvPicPr>
          <p:cNvPr id="96270" name="Picture 14" descr="ptnm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0"/>
            <a:ext cx="4762500" cy="308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6276" name="Group 20"/>
          <p:cNvGrpSpPr>
            <a:grpSpLocks/>
          </p:cNvGrpSpPr>
          <p:nvPr/>
        </p:nvGrpSpPr>
        <p:grpSpPr bwMode="auto">
          <a:xfrm>
            <a:off x="4381500" y="1600200"/>
            <a:ext cx="4762500" cy="3387725"/>
            <a:chOff x="2760" y="1008"/>
            <a:chExt cx="3000" cy="2134"/>
          </a:xfrm>
        </p:grpSpPr>
        <p:sp>
          <p:nvSpPr>
            <p:cNvPr id="96269" name="Text Box 13"/>
            <p:cNvSpPr txBox="1">
              <a:spLocks noChangeArrowheads="1"/>
            </p:cNvSpPr>
            <p:nvPr/>
          </p:nvSpPr>
          <p:spPr bwMode="auto">
            <a:xfrm>
              <a:off x="3744" y="1008"/>
              <a:ext cx="99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pTNM 7</a:t>
              </a:r>
              <a:r>
                <a:rPr lang="en-US" sz="1400" baseline="300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th</a:t>
              </a:r>
              <a:r>
                <a:rPr lang="en-US" sz="14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Edition</a:t>
              </a:r>
            </a:p>
          </p:txBody>
        </p:sp>
        <p:pic>
          <p:nvPicPr>
            <p:cNvPr id="96275" name="Picture 19" descr="ptnm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0" y="1200"/>
              <a:ext cx="3000" cy="1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6277" name="Text Box 21"/>
          <p:cNvSpPr txBox="1">
            <a:spLocks noChangeArrowheads="1"/>
          </p:cNvSpPr>
          <p:nvPr/>
        </p:nvSpPr>
        <p:spPr bwMode="auto">
          <a:xfrm>
            <a:off x="3276600" y="6008606"/>
            <a:ext cx="5651500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sz="1200" b="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rPr>
              <a:t>From:</a:t>
            </a:r>
            <a:r>
              <a:rPr lang="en-GB" sz="1200" b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rPr>
              <a:t> </a:t>
            </a:r>
            <a:r>
              <a:rPr lang="en-US" sz="1200" b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rPr>
              <a:t>Goldstraw</a:t>
            </a:r>
            <a:r>
              <a:rPr lang="en-US" sz="1200" b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rPr>
              <a:t> P, Crowley J, </a:t>
            </a:r>
            <a:r>
              <a:rPr lang="en-US" sz="1200" b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rPr>
              <a:t>Chansky</a:t>
            </a:r>
            <a:r>
              <a:rPr lang="en-US" sz="1200" b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rPr>
              <a:t> K et al. The IASLC lung cancer project: proposals for the revision of the TNM stage groupings in the forthcoming (seventh) edition of the TNM classification of malignant </a:t>
            </a:r>
            <a:r>
              <a:rPr lang="en-US" sz="1200" b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rPr>
              <a:t>tumours</a:t>
            </a:r>
            <a:r>
              <a:rPr lang="en-US" sz="1200" b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rPr>
              <a:t>. J </a:t>
            </a:r>
            <a:r>
              <a:rPr lang="en-US" sz="1200" b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rPr>
              <a:t>Thorac</a:t>
            </a:r>
            <a:r>
              <a:rPr lang="en-US" sz="1200" b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rPr>
              <a:t> </a:t>
            </a:r>
            <a:r>
              <a:rPr lang="en-US" sz="1200" b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rPr>
              <a:t>Oncol</a:t>
            </a:r>
            <a:r>
              <a:rPr lang="en-US" sz="1200" b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rPr>
              <a:t> 2007; 2: 706-714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81800" y="6553200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courtesy of </a:t>
            </a:r>
            <a:r>
              <a:rPr lang="en-US" sz="1400" dirty="0" err="1" smtClean="0"/>
              <a:t>IASLC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8985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 the Impact of N1 nodes</a:t>
            </a:r>
            <a:endParaRPr lang="en-US" dirty="0"/>
          </a:p>
        </p:txBody>
      </p: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4381500" y="1600200"/>
            <a:ext cx="4762500" cy="3387725"/>
            <a:chOff x="2760" y="1008"/>
            <a:chExt cx="3000" cy="2134"/>
          </a:xfrm>
        </p:grpSpPr>
        <p:sp>
          <p:nvSpPr>
            <p:cNvPr id="5" name="Text Box 13"/>
            <p:cNvSpPr txBox="1">
              <a:spLocks noChangeArrowheads="1"/>
            </p:cNvSpPr>
            <p:nvPr/>
          </p:nvSpPr>
          <p:spPr bwMode="auto">
            <a:xfrm>
              <a:off x="3744" y="1008"/>
              <a:ext cx="99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pTNM 7</a:t>
              </a:r>
              <a:r>
                <a:rPr lang="en-US" sz="1400" baseline="300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th</a:t>
              </a:r>
              <a:r>
                <a:rPr lang="en-US" sz="14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Edition</a:t>
              </a:r>
            </a:p>
          </p:txBody>
        </p:sp>
        <p:pic>
          <p:nvPicPr>
            <p:cNvPr id="6" name="Picture 19" descr="ptnm7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0" y="1200"/>
              <a:ext cx="3000" cy="1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12" descr="Cov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2062018"/>
            <a:ext cx="3467100" cy="256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93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a N1 Lymph Node, Anyway?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57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Date Placeholder 3"/>
          <p:cNvSpPr txBox="1">
            <a:spLocks noGrp="1"/>
          </p:cNvSpPr>
          <p:nvPr/>
        </p:nvSpPr>
        <p:spPr bwMode="auto">
          <a:xfrm>
            <a:off x="4876800" y="762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000">
                <a:solidFill>
                  <a:srgbClr val="898989"/>
                </a:solidFill>
                <a:latin typeface="Helvetica" charset="0"/>
              </a:rPr>
              <a:t>Date of download:  5/22/2013</a:t>
            </a:r>
          </a:p>
        </p:txBody>
      </p:sp>
      <p:sp>
        <p:nvSpPr>
          <p:cNvPr id="13316" name="Footer Placeholder 4"/>
          <p:cNvSpPr txBox="1">
            <a:spLocks noGrp="1"/>
          </p:cNvSpPr>
          <p:nvPr/>
        </p:nvSpPr>
        <p:spPr bwMode="auto">
          <a:xfrm>
            <a:off x="4876800" y="304800"/>
            <a:ext cx="4191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000">
                <a:solidFill>
                  <a:srgbClr val="898989"/>
                </a:solidFill>
                <a:latin typeface="Helvetica" charset="0"/>
              </a:rPr>
              <a:t>Copyright © American College of Chest Physicians. All rights reserved.</a:t>
            </a:r>
          </a:p>
        </p:txBody>
      </p:sp>
      <p:sp>
        <p:nvSpPr>
          <p:cNvPr id="13317" name="Text Placeholder 2"/>
          <p:cNvSpPr txBox="1">
            <a:spLocks/>
          </p:cNvSpPr>
          <p:nvPr/>
        </p:nvSpPr>
        <p:spPr bwMode="auto">
          <a:xfrm>
            <a:off x="457200" y="838200"/>
            <a:ext cx="8229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sz="1200" b="1">
                <a:latin typeface="Helvetica" charset="0"/>
              </a:rPr>
              <a:t>From: The Stage Classification of Lung CancerStage Classification of Lung Cancer: Diagnosis and Management of Lung Cancer, 3rd ed: American College of Chest Physicians Evidence-Based Clinical Practice Guidelines</a:t>
            </a:r>
          </a:p>
        </p:txBody>
      </p:sp>
      <p:sp>
        <p:nvSpPr>
          <p:cNvPr id="13318" name="Text Placeholder 2"/>
          <p:cNvSpPr txBox="1">
            <a:spLocks/>
          </p:cNvSpPr>
          <p:nvPr/>
        </p:nvSpPr>
        <p:spPr bwMode="auto">
          <a:xfrm>
            <a:off x="457200" y="1371600"/>
            <a:ext cx="74676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sz="800" b="1">
                <a:latin typeface="Helvetica" charset="0"/>
              </a:rPr>
              <a:t>Chest. 2013;143(5_suppl):e191S-e210S. doi:10.1378/chest.12-2354</a:t>
            </a:r>
          </a:p>
        </p:txBody>
      </p:sp>
      <p:sp>
        <p:nvSpPr>
          <p:cNvPr id="13319" name="Text Placeholder 2"/>
          <p:cNvSpPr txBox="1">
            <a:spLocks/>
          </p:cNvSpPr>
          <p:nvPr/>
        </p:nvSpPr>
        <p:spPr bwMode="auto">
          <a:xfrm>
            <a:off x="1828800" y="1371600"/>
            <a:ext cx="6934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sz="1200" b="1">
              <a:latin typeface="Helvetica" charset="0"/>
            </a:endParaRPr>
          </a:p>
        </p:txBody>
      </p:sp>
      <p:sp>
        <p:nvSpPr>
          <p:cNvPr id="13320" name="Text Placeholder 2"/>
          <p:cNvSpPr txBox="1">
            <a:spLocks/>
          </p:cNvSpPr>
          <p:nvPr/>
        </p:nvSpPr>
        <p:spPr bwMode="auto">
          <a:xfrm>
            <a:off x="609600" y="5562600"/>
            <a:ext cx="8153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sz="1000" b="1">
                <a:latin typeface="Helvetica" charset="0"/>
              </a:rPr>
              <a:t>[Section 3.1] The International Association for the Study of Lung Cancer lymph node map, including the proposed grouping of lymph node stations into zones for the purposes of prognostic analyses. Ao = aorta; Eso = esophagus; L = left side; mPA = main pulmonary artery; R = right side; SVC = superior vena cava; T = trachea. Reproduced with permission from Rusch et al.</a:t>
            </a:r>
            <a:r>
              <a:rPr lang="en-US" sz="1000" b="1" baseline="30000">
                <a:latin typeface="Helvetica" charset="0"/>
              </a:rPr>
              <a:t>24</a:t>
            </a:r>
            <a:r>
              <a:rPr lang="en-US" sz="1000" b="1">
                <a:latin typeface="Helvetica" charset="0"/>
              </a:rPr>
              <a:t>
</a:t>
            </a:r>
          </a:p>
        </p:txBody>
      </p:sp>
      <p:sp>
        <p:nvSpPr>
          <p:cNvPr id="13321" name="TextBox 11"/>
          <p:cNvSpPr txBox="1">
            <a:spLocks noChangeArrowheads="1"/>
          </p:cNvSpPr>
          <p:nvPr/>
        </p:nvSpPr>
        <p:spPr bwMode="auto">
          <a:xfrm>
            <a:off x="609600" y="5286375"/>
            <a:ext cx="18288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 b="1">
                <a:latin typeface="Helvetica" charset="0"/>
              </a:rPr>
              <a:t>Figure Legend:</a:t>
            </a:r>
          </a:p>
        </p:txBody>
      </p:sp>
      <p:pic>
        <p:nvPicPr>
          <p:cNvPr id="1332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0338"/>
            <a:ext cx="2438400" cy="44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4" name="Picture 12" descr="Cov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088" y="2057400"/>
            <a:ext cx="2155825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69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 descr="Cov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8600"/>
            <a:ext cx="4419600" cy="632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81600" y="274638"/>
            <a:ext cx="35052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What is a N1 Lymph Node, Anyway?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181600" y="1600200"/>
            <a:ext cx="35052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Any double-digit lymph node is N1</a:t>
            </a:r>
          </a:p>
          <a:p>
            <a:r>
              <a:rPr lang="en-US" dirty="0" smtClean="0"/>
              <a:t>Nodes that come out with lobectomy specimens are almost always, by definition, N1</a:t>
            </a:r>
          </a:p>
          <a:p>
            <a:r>
              <a:rPr lang="en-US" dirty="0" smtClean="0"/>
              <a:t>Usually under-sampled at the grossing bench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19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ASLC LN MAP FINA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762000"/>
            <a:ext cx="4462463" cy="577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81800" y="6536933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courtesy of </a:t>
            </a:r>
            <a:r>
              <a:rPr lang="en-US" sz="1400" dirty="0" err="1" smtClean="0"/>
              <a:t>IASLC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2472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Small Biopsies – Pre-Ordering Stains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Transbronchial</a:t>
            </a:r>
            <a:r>
              <a:rPr lang="en-US" dirty="0" smtClean="0"/>
              <a:t> biopsies for transplant</a:t>
            </a:r>
          </a:p>
          <a:p>
            <a:pPr lvl="1"/>
            <a:r>
              <a:rPr lang="en-US" dirty="0" smtClean="0"/>
              <a:t>If </a:t>
            </a:r>
            <a:r>
              <a:rPr lang="en-US" dirty="0" err="1" smtClean="0"/>
              <a:t>req</a:t>
            </a:r>
            <a:r>
              <a:rPr lang="en-US" dirty="0" smtClean="0"/>
              <a:t> specifically states ‘r/o fungal infection’, order the GMS upfront</a:t>
            </a:r>
          </a:p>
          <a:p>
            <a:pPr lvl="1"/>
            <a:r>
              <a:rPr lang="en-US" dirty="0" smtClean="0"/>
              <a:t>Should automatically get </a:t>
            </a:r>
            <a:r>
              <a:rPr lang="en-US" dirty="0" err="1" smtClean="0"/>
              <a:t>pentachrome</a:t>
            </a:r>
            <a:endParaRPr lang="en-US" dirty="0" smtClean="0"/>
          </a:p>
          <a:p>
            <a:r>
              <a:rPr lang="en-US" dirty="0" smtClean="0"/>
              <a:t>Biopsies for tumor vs. infection</a:t>
            </a:r>
          </a:p>
          <a:p>
            <a:pPr lvl="1"/>
            <a:r>
              <a:rPr lang="en-US" dirty="0" smtClean="0"/>
              <a:t>Can consider ordering extra unstained slides upfront</a:t>
            </a:r>
          </a:p>
        </p:txBody>
      </p:sp>
    </p:spTree>
    <p:extLst>
      <p:ext uri="{BB962C8B-B14F-4D97-AF65-F5344CB8AC3E}">
        <p14:creationId xmlns:p14="http://schemas.microsoft.com/office/powerpoint/2010/main" val="191616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704850"/>
            <a:ext cx="3876675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58" y="533400"/>
            <a:ext cx="4296911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089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Retrieving Lymph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Usually easier on fixed specimens</a:t>
            </a:r>
          </a:p>
          <a:p>
            <a:r>
              <a:rPr lang="en-US" dirty="0" smtClean="0"/>
              <a:t>After </a:t>
            </a:r>
            <a:r>
              <a:rPr lang="en-US" dirty="0" err="1" smtClean="0"/>
              <a:t>bronchovascular</a:t>
            </a:r>
            <a:r>
              <a:rPr lang="en-US" dirty="0" smtClean="0"/>
              <a:t> margin is removed, use scissors to cut down at least two different planes of the bronchial tree</a:t>
            </a:r>
          </a:p>
          <a:p>
            <a:r>
              <a:rPr lang="en-US" dirty="0" smtClean="0"/>
              <a:t>Blunt dissect as necessary                            adjacent to the </a:t>
            </a:r>
            <a:r>
              <a:rPr lang="en-US" dirty="0" err="1" smtClean="0"/>
              <a:t>bronchovascular</a:t>
            </a:r>
            <a:r>
              <a:rPr lang="en-US" dirty="0" smtClean="0"/>
              <a:t> tree</a:t>
            </a:r>
          </a:p>
          <a:p>
            <a:r>
              <a:rPr lang="en-US" dirty="0" smtClean="0"/>
              <a:t>Cut at fine intervals to identify                    additional potential lymph nodes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7075823" y="4559627"/>
            <a:ext cx="1676400" cy="2057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3" name="Picture 3" descr="C:\Users\aisnerd\AppData\Local\Microsoft\Windows\Temporary Internet Files\Content.IE5\XV37HXKQ\MC900432594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91160">
            <a:off x="6621403" y="3419905"/>
            <a:ext cx="1828572" cy="18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H="1">
            <a:off x="7214369" y="4978728"/>
            <a:ext cx="135081" cy="152400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7989110" y="4559627"/>
            <a:ext cx="75087" cy="41910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35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Radiologic-Pathologic Correlation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 up available radiology on ALL cases</a:t>
            </a:r>
          </a:p>
          <a:p>
            <a:pPr lvl="1"/>
            <a:r>
              <a:rPr lang="en-US" dirty="0" smtClean="0"/>
              <a:t>This is essential for:</a:t>
            </a:r>
          </a:p>
          <a:p>
            <a:pPr lvl="2"/>
            <a:r>
              <a:rPr lang="en-US" dirty="0" smtClean="0"/>
              <a:t>Comparison of </a:t>
            </a:r>
            <a:r>
              <a:rPr lang="en-US" dirty="0" err="1" smtClean="0"/>
              <a:t>radiologically</a:t>
            </a:r>
            <a:r>
              <a:rPr lang="en-US" dirty="0" smtClean="0"/>
              <a:t> identified tumor size</a:t>
            </a:r>
          </a:p>
          <a:p>
            <a:pPr lvl="2"/>
            <a:r>
              <a:rPr lang="en-US" dirty="0" smtClean="0"/>
              <a:t>Determination of whether additional nodules were identified </a:t>
            </a:r>
            <a:r>
              <a:rPr lang="en-US" dirty="0" err="1" smtClean="0"/>
              <a:t>radiologically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97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Wedge Resections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Margins</a:t>
            </a:r>
          </a:p>
          <a:p>
            <a:pPr lvl="1"/>
            <a:r>
              <a:rPr lang="en-US" dirty="0" smtClean="0"/>
              <a:t>Wedge specimens for </a:t>
            </a:r>
            <a:r>
              <a:rPr lang="en-US" dirty="0" err="1" smtClean="0"/>
              <a:t>ILD</a:t>
            </a:r>
            <a:r>
              <a:rPr lang="en-US" dirty="0" smtClean="0"/>
              <a:t> evaluation tend to be smaller than for tumor</a:t>
            </a:r>
          </a:p>
          <a:p>
            <a:pPr lvl="1"/>
            <a:r>
              <a:rPr lang="en-US" dirty="0" smtClean="0"/>
              <a:t>Wedge specimens for tumor are more substantial, but can have very close margins</a:t>
            </a:r>
          </a:p>
          <a:p>
            <a:pPr lvl="1"/>
            <a:r>
              <a:rPr lang="en-US" dirty="0" smtClean="0"/>
              <a:t>Handle the same way whenever possible…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41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Wedge Resection Margins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2394" y="4114800"/>
            <a:ext cx="8229600" cy="22098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Ink not necessary</a:t>
            </a:r>
          </a:p>
          <a:p>
            <a:r>
              <a:rPr lang="en-US" dirty="0" smtClean="0"/>
              <a:t>Try to do this for </a:t>
            </a:r>
            <a:r>
              <a:rPr lang="en-US" dirty="0" err="1" smtClean="0"/>
              <a:t>ILD</a:t>
            </a:r>
            <a:r>
              <a:rPr lang="en-US" dirty="0" smtClean="0"/>
              <a:t> wedge biopsy/resections</a:t>
            </a:r>
          </a:p>
          <a:p>
            <a:pPr lvl="1"/>
            <a:r>
              <a:rPr lang="en-US" dirty="0" smtClean="0"/>
              <a:t>Why?  Sometimes tumor is identified, good to be able to comment on margins</a:t>
            </a:r>
          </a:p>
          <a:p>
            <a:pPr lvl="1"/>
            <a:r>
              <a:rPr lang="en-US" dirty="0" smtClean="0"/>
              <a:t>If </a:t>
            </a:r>
            <a:r>
              <a:rPr lang="en-US" dirty="0" err="1" smtClean="0"/>
              <a:t>ILD</a:t>
            </a:r>
            <a:r>
              <a:rPr lang="en-US" dirty="0" smtClean="0"/>
              <a:t> biopsy &lt; 1.5 cm from staple to tip, this can be challenging (OK to skip)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1" b="60286"/>
          <a:stretch/>
        </p:blipFill>
        <p:spPr>
          <a:xfrm>
            <a:off x="19665" y="1295400"/>
            <a:ext cx="8875059" cy="260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03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Wedge Resections/Biopsies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ILD</a:t>
            </a:r>
            <a:r>
              <a:rPr lang="en-US" dirty="0" smtClean="0"/>
              <a:t> specimens: cut on axis of longest central to peripheral axis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7" t="49893" r="69720" b="26559"/>
          <a:stretch/>
        </p:blipFill>
        <p:spPr>
          <a:xfrm>
            <a:off x="2725994" y="3837039"/>
            <a:ext cx="2045110" cy="1614948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878394" y="3613355"/>
            <a:ext cx="1981200" cy="1838632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708788" y="3765755"/>
            <a:ext cx="1981200" cy="1838632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259394" y="3613355"/>
            <a:ext cx="1981200" cy="1838632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59394" y="3308555"/>
            <a:ext cx="1981200" cy="1838632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642420" y="3994355"/>
            <a:ext cx="1981200" cy="1838632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90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Wedge Resections/Biopsies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For Tumor:</a:t>
            </a:r>
          </a:p>
          <a:p>
            <a:pPr lvl="1"/>
            <a:r>
              <a:rPr lang="en-US" dirty="0" smtClean="0"/>
              <a:t>Document tumor dimensions in 3 dimensions before cutting </a:t>
            </a:r>
          </a:p>
          <a:p>
            <a:pPr lvl="1"/>
            <a:r>
              <a:rPr lang="en-US" dirty="0" smtClean="0"/>
              <a:t>Choose largest dimension</a:t>
            </a:r>
          </a:p>
          <a:p>
            <a:pPr lvl="3"/>
            <a:r>
              <a:rPr lang="en-US" dirty="0" smtClean="0"/>
              <a:t>Additional 2 orthogonal dimensions</a:t>
            </a:r>
          </a:p>
          <a:p>
            <a:pPr lvl="2"/>
            <a:r>
              <a:rPr lang="en-US" dirty="0" smtClean="0"/>
              <a:t>0.1 cm accuracy</a:t>
            </a:r>
          </a:p>
          <a:p>
            <a:pPr lvl="1"/>
            <a:r>
              <a:rPr lang="en-US" dirty="0" smtClean="0"/>
              <a:t>Section to best document: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 smtClean="0"/>
              <a:t>Largest dimension of tumor</a:t>
            </a:r>
          </a:p>
          <a:p>
            <a:pPr lvl="3"/>
            <a:r>
              <a:rPr lang="en-US" dirty="0" smtClean="0"/>
              <a:t>Cut parallel with largest plane (discussed later)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 smtClean="0"/>
              <a:t>Relationship to pleura (ink not necessary!)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15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Segments/Lobes/Lungs for Non-Tumor Conditions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MAC lung, Explants, </a:t>
            </a:r>
            <a:r>
              <a:rPr lang="en-US" dirty="0" err="1" smtClean="0"/>
              <a:t>COPD</a:t>
            </a:r>
            <a:r>
              <a:rPr lang="en-US" dirty="0" smtClean="0"/>
              <a:t> reduction (</a:t>
            </a:r>
            <a:r>
              <a:rPr lang="en-US" dirty="0" err="1" smtClean="0"/>
              <a:t>LVRS</a:t>
            </a:r>
            <a:r>
              <a:rPr lang="en-US" dirty="0" smtClean="0"/>
              <a:t>)</a:t>
            </a:r>
          </a:p>
          <a:p>
            <a:r>
              <a:rPr lang="en-US" dirty="0" smtClean="0"/>
              <a:t>All lungs should be handled in the hood (until fixed)</a:t>
            </a:r>
          </a:p>
          <a:p>
            <a:r>
              <a:rPr lang="en-US" dirty="0" smtClean="0"/>
              <a:t>Especially MAC lung should be handled in the hood!</a:t>
            </a:r>
          </a:p>
          <a:p>
            <a:pPr lvl="1"/>
            <a:r>
              <a:rPr lang="en-US" dirty="0" smtClean="0"/>
              <a:t>Gross examination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 smtClean="0"/>
              <a:t>Weigh and measure the (unfixed) specimen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 smtClean="0"/>
              <a:t>Describe the pleura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 smtClean="0"/>
              <a:t>Section and describe the parenchyma</a:t>
            </a:r>
          </a:p>
          <a:p>
            <a:pPr lvl="3"/>
            <a:r>
              <a:rPr lang="en-US" dirty="0" smtClean="0"/>
              <a:t>Necrotic areas, number and size</a:t>
            </a:r>
          </a:p>
          <a:p>
            <a:pPr lvl="4"/>
            <a:r>
              <a:rPr lang="en-US" dirty="0" smtClean="0"/>
              <a:t>Can be range of sizes and a categorization of number</a:t>
            </a:r>
          </a:p>
          <a:p>
            <a:pPr lvl="4"/>
            <a:r>
              <a:rPr lang="en-US" dirty="0" smtClean="0"/>
              <a:t>‘Sectioning reveals 5-10 ovoid necrotic areas…’</a:t>
            </a:r>
          </a:p>
          <a:p>
            <a:pPr lvl="1"/>
            <a:r>
              <a:rPr lang="en-US" dirty="0" smtClean="0"/>
              <a:t>Sampling</a:t>
            </a:r>
          </a:p>
          <a:p>
            <a:pPr lvl="2"/>
            <a:r>
              <a:rPr lang="en-US" dirty="0" smtClean="0"/>
              <a:t>Can be limited, especially if necrotic areas are identified grossly</a:t>
            </a:r>
          </a:p>
          <a:p>
            <a:pPr lvl="2"/>
            <a:r>
              <a:rPr lang="en-US" dirty="0" smtClean="0"/>
              <a:t>If 1 lobe (or </a:t>
            </a:r>
            <a:r>
              <a:rPr lang="en-US" dirty="0" err="1" smtClean="0"/>
              <a:t>lingula</a:t>
            </a:r>
            <a:r>
              <a:rPr lang="en-US" dirty="0" smtClean="0"/>
              <a:t>): 1 margin, 3 representative sections, additional sampling if additional areas of interest identified</a:t>
            </a:r>
          </a:p>
        </p:txBody>
      </p:sp>
    </p:spTree>
    <p:extLst>
      <p:ext uri="{BB962C8B-B14F-4D97-AF65-F5344CB8AC3E}">
        <p14:creationId xmlns:p14="http://schemas.microsoft.com/office/powerpoint/2010/main" val="133827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Segments/Lobes/Lungs for Non-Tumor Conditions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Explants</a:t>
            </a:r>
          </a:p>
          <a:p>
            <a:pPr lvl="1"/>
            <a:r>
              <a:rPr lang="en-US" dirty="0" smtClean="0"/>
              <a:t>The usual – weigh, measure, describe…</a:t>
            </a:r>
          </a:p>
          <a:p>
            <a:pPr lvl="1"/>
            <a:r>
              <a:rPr lang="en-US" dirty="0" smtClean="0"/>
              <a:t>May be beneficial to pre-cut at 0.5-1 cm intervals and then fix for minimum 3 hours or overnight</a:t>
            </a:r>
          </a:p>
          <a:p>
            <a:pPr lvl="1"/>
            <a:r>
              <a:rPr lang="en-US" dirty="0" smtClean="0"/>
              <a:t>Limited sampling required</a:t>
            </a:r>
          </a:p>
          <a:p>
            <a:pPr lvl="1"/>
            <a:r>
              <a:rPr lang="en-US" dirty="0" smtClean="0"/>
              <a:t>Margins plus 2-3 sections per lobe, can put 2 sections per cassette if appropriate</a:t>
            </a:r>
          </a:p>
          <a:p>
            <a:pPr lvl="2"/>
            <a:r>
              <a:rPr lang="en-US" dirty="0" smtClean="0"/>
              <a:t>Sample central and peripheral parenchyma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66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CD Theme 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UCD Theme 1</Template>
  <TotalTime>1894</TotalTime>
  <Words>1569</Words>
  <Application>Microsoft Office PowerPoint</Application>
  <PresentationFormat>On-screen Show (4:3)</PresentationFormat>
  <Paragraphs>199</Paragraphs>
  <Slides>32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UCD Theme 1</vt:lpstr>
      <vt:lpstr>Pulmonary Grossing</vt:lpstr>
      <vt:lpstr>Small Biopsies</vt:lpstr>
      <vt:lpstr>Small Biopsies – Pre-Ordering Stains</vt:lpstr>
      <vt:lpstr>Wedge Resections</vt:lpstr>
      <vt:lpstr>Wedge Resection Margins</vt:lpstr>
      <vt:lpstr>Wedge Resections/Biopsies</vt:lpstr>
      <vt:lpstr>Wedge Resections/Biopsies</vt:lpstr>
      <vt:lpstr>Segments/Lobes/Lungs for Non-Tumor Conditions</vt:lpstr>
      <vt:lpstr>Segments/Lobes/Lungs for Non-Tumor Conditions</vt:lpstr>
      <vt:lpstr>Segments/Lobes/Lungs for Non-Tumor Conditions</vt:lpstr>
      <vt:lpstr>Segments/Lobes/Lungs for Tumor</vt:lpstr>
      <vt:lpstr>Segments/Lobes/Lungs for Tumor</vt:lpstr>
      <vt:lpstr>Segments/Lobes/Lungs for Tumor</vt:lpstr>
      <vt:lpstr>Segments/Lobes/Lungs for Tumor</vt:lpstr>
      <vt:lpstr>Segments/Lobes/Lungs for Tumor</vt:lpstr>
      <vt:lpstr>Segments/Lobes/Lungs for Tumor</vt:lpstr>
      <vt:lpstr>Tumor Size</vt:lpstr>
      <vt:lpstr>PowerPoint Presentation</vt:lpstr>
      <vt:lpstr>Tumor Grossing</vt:lpstr>
      <vt:lpstr>Tumor Grossing: Pleural Involvement</vt:lpstr>
      <vt:lpstr>Lymph Nodes</vt:lpstr>
      <vt:lpstr>PowerPoint Presentation</vt:lpstr>
      <vt:lpstr>PowerPoint Presentation</vt:lpstr>
      <vt:lpstr>PowerPoint Presentation</vt:lpstr>
      <vt:lpstr>Note the Impact of N1 nodes</vt:lpstr>
      <vt:lpstr>What is a N1 Lymph Node, Anyway?</vt:lpstr>
      <vt:lpstr>PowerPoint Presentation</vt:lpstr>
      <vt:lpstr>What is a N1 Lymph Node, Anyway?</vt:lpstr>
      <vt:lpstr>PowerPoint Presentation</vt:lpstr>
      <vt:lpstr>PowerPoint Presentation</vt:lpstr>
      <vt:lpstr>Retrieving Lymph Nodes</vt:lpstr>
      <vt:lpstr>Radiologic-Pathologic Correlation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Pulmonary Grossing</dc:title>
  <dc:creator>Aisner, Dara</dc:creator>
  <cp:lastModifiedBy>Dara Aisner</cp:lastModifiedBy>
  <cp:revision>24</cp:revision>
  <dcterms:created xsi:type="dcterms:W3CDTF">2013-05-22T16:37:41Z</dcterms:created>
  <dcterms:modified xsi:type="dcterms:W3CDTF">2013-05-28T03:05:50Z</dcterms:modified>
</cp:coreProperties>
</file>